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8" r:id="rId4"/>
    <p:sldId id="259" r:id="rId5"/>
    <p:sldId id="260" r:id="rId6"/>
    <p:sldId id="261" r:id="rId7"/>
    <p:sldId id="269" r:id="rId8"/>
    <p:sldId id="262" r:id="rId9"/>
    <p:sldId id="270" r:id="rId10"/>
    <p:sldId id="263" r:id="rId11"/>
    <p:sldId id="264" r:id="rId12"/>
    <p:sldId id="271" r:id="rId13"/>
    <p:sldId id="272" r:id="rId14"/>
    <p:sldId id="265" r:id="rId15"/>
    <p:sldId id="273" r:id="rId16"/>
    <p:sldId id="266" r:id="rId17"/>
    <p:sldId id="267" r:id="rId18"/>
    <p:sldId id="274" r:id="rId19"/>
    <p:sldId id="268" r:id="rId20"/>
    <p:sldId id="275"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6" d="100"/>
          <a:sy n="96" d="100"/>
        </p:scale>
        <p:origin x="2034" y="90"/>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10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63260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971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57409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10850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82523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65480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6/1/2026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54480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6/1/2026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36302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78585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3230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58824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BCAD085-E8A6-8845-BD4E-CB4CCA059FC4}" type="datetimeFigureOut">
              <a:rPr lang="en-US" smtClean="0"/>
              <a:t>6/1/2026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2569777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77107" y="220196"/>
            <a:ext cx="7066893"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7350" y="2099696"/>
            <a:ext cx="1456680"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836384" y="1866059"/>
            <a:ext cx="2987899" cy="2240924"/>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ctrTitle"/>
          </p:nvPr>
        </p:nvSpPr>
        <p:spPr>
          <a:xfrm>
            <a:off x="3028950" y="1939159"/>
            <a:ext cx="5733470" cy="2751086"/>
          </a:xfrm>
        </p:spPr>
        <p:txBody>
          <a:bodyPr>
            <a:normAutofit/>
          </a:bodyPr>
          <a:lstStyle/>
          <a:p>
            <a:pPr algn="r"/>
            <a:r>
              <a:t>Conférence de Presse GNV Aurora</a:t>
            </a:r>
            <a:endParaRPr lang="fr-FR"/>
          </a:p>
        </p:txBody>
      </p:sp>
      <p:sp>
        <p:nvSpPr>
          <p:cNvPr id="3" name="Subtitle 2"/>
          <p:cNvSpPr>
            <a:spLocks noGrp="1"/>
          </p:cNvSpPr>
          <p:nvPr>
            <p:ph type="subTitle" idx="1"/>
          </p:nvPr>
        </p:nvSpPr>
        <p:spPr>
          <a:xfrm>
            <a:off x="3028950" y="4782320"/>
            <a:ext cx="5733470" cy="1329443"/>
          </a:xfrm>
        </p:spPr>
        <p:txBody>
          <a:bodyPr>
            <a:normAutofit/>
          </a:bodyPr>
          <a:lstStyle/>
          <a:p>
            <a:pPr algn="r"/>
            <a:r>
              <a:rPr lang="fr-FR" dirty="0"/>
              <a:t>Le 1 JUIN 2026 </a:t>
            </a:r>
            <a:endParaRPr lang="fr-FR"/>
          </a:p>
          <a:p>
            <a:pPr algn="r"/>
            <a:r>
              <a:rPr dirty="0"/>
              <a:t>Fawzia Talout Meknassi</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298174" y="591344"/>
            <a:ext cx="8217175" cy="5585619"/>
          </a:xfrm>
        </p:spPr>
        <p:txBody>
          <a:bodyPr anchor="ctr">
            <a:noAutofit/>
          </a:bodyPr>
          <a:lstStyle/>
          <a:p>
            <a:pPr>
              <a:lnSpc>
                <a:spcPct val="100000"/>
              </a:lnSpc>
              <a:spcBef>
                <a:spcPts val="0"/>
              </a:spcBef>
            </a:pPr>
            <a:endParaRPr lang="fr-FR" sz="2400" dirty="0">
              <a:latin typeface="Arial" panose="020B0604020202020204" pitchFamily="34" charset="0"/>
              <a:cs typeface="Arial" panose="020B0604020202020204" pitchFamily="34" charset="0"/>
            </a:endParaRPr>
          </a:p>
          <a:p>
            <a:pPr marL="0" indent="0">
              <a:lnSpc>
                <a:spcPct val="100000"/>
              </a:lnSpc>
              <a:spcBef>
                <a:spcPts val="0"/>
              </a:spcBef>
              <a:buNone/>
            </a:pPr>
            <a:r>
              <a:rPr lang="fr-FR" sz="2400" dirty="0">
                <a:latin typeface="Arial" panose="020B0604020202020204" pitchFamily="34" charset="0"/>
                <a:cs typeface="Arial" panose="020B0604020202020204" pitchFamily="34" charset="0"/>
              </a:rPr>
              <a:t>• </a:t>
            </a:r>
            <a:r>
              <a:rPr lang="fr-FR" sz="2400" b="1" dirty="0">
                <a:latin typeface="Arial" panose="020B0604020202020204" pitchFamily="34" charset="0"/>
                <a:cs typeface="Arial" panose="020B0604020202020204" pitchFamily="34" charset="0"/>
              </a:rPr>
              <a:t>Matteo </a:t>
            </a:r>
            <a:r>
              <a:rPr lang="fr-FR" sz="2400" b="1" dirty="0" err="1">
                <a:latin typeface="Arial" panose="020B0604020202020204" pitchFamily="34" charset="0"/>
                <a:cs typeface="Arial" panose="020B0604020202020204" pitchFamily="34" charset="0"/>
              </a:rPr>
              <a:t>Catani</a:t>
            </a:r>
            <a:r>
              <a:rPr lang="fr-FR" sz="2400" b="1" dirty="0">
                <a:latin typeface="Arial" panose="020B0604020202020204" pitchFamily="34" charset="0"/>
                <a:cs typeface="Arial" panose="020B0604020202020204" pitchFamily="34" charset="0"/>
              </a:rPr>
              <a:t>  : Directeur Général de GNV .  </a:t>
            </a:r>
          </a:p>
          <a:p>
            <a:pPr marL="0" indent="0">
              <a:lnSpc>
                <a:spcPct val="100000"/>
              </a:lnSpc>
              <a:spcBef>
                <a:spcPts val="0"/>
              </a:spcBef>
              <a:buNone/>
            </a:pPr>
            <a:r>
              <a:rPr lang="fr-FR" sz="2400" b="1" dirty="0">
                <a:latin typeface="Arial" panose="020B0604020202020204" pitchFamily="34" charset="0"/>
                <a:cs typeface="Arial" panose="020B0604020202020204" pitchFamily="34" charset="0"/>
              </a:rPr>
              <a:t>Matteo </a:t>
            </a:r>
            <a:r>
              <a:rPr lang="fr-FR" sz="2400" b="1" dirty="0" err="1">
                <a:latin typeface="Arial" panose="020B0604020202020204" pitchFamily="34" charset="0"/>
                <a:cs typeface="Arial" panose="020B0604020202020204" pitchFamily="34" charset="0"/>
              </a:rPr>
              <a:t>Catani</a:t>
            </a:r>
            <a:r>
              <a:rPr lang="fr-FR" sz="2400" b="1" dirty="0">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incarne la vision et la transformation.  </a:t>
            </a:r>
          </a:p>
          <a:p>
            <a:pPr marL="0" indent="0">
              <a:lnSpc>
                <a:spcPct val="100000"/>
              </a:lnSpc>
              <a:spcBef>
                <a:spcPts val="0"/>
              </a:spcBef>
              <a:buNone/>
            </a:pPr>
            <a:r>
              <a:rPr lang="fr-FR" sz="2400" dirty="0">
                <a:latin typeface="Arial" panose="020B0604020202020204" pitchFamily="34" charset="0"/>
                <a:cs typeface="Arial" panose="020B0604020202020204" pitchFamily="34" charset="0"/>
              </a:rPr>
              <a:t>C’est un manager déterminé, un leader qui ose prendre </a:t>
            </a:r>
          </a:p>
          <a:p>
            <a:pPr marL="0" indent="0">
              <a:lnSpc>
                <a:spcPct val="100000"/>
              </a:lnSpc>
              <a:spcBef>
                <a:spcPts val="0"/>
              </a:spcBef>
              <a:buNone/>
            </a:pPr>
            <a:r>
              <a:rPr lang="fr-FR" sz="2400" dirty="0">
                <a:latin typeface="Arial" panose="020B0604020202020204" pitchFamily="34" charset="0"/>
                <a:cs typeface="Arial" panose="020B0604020202020204" pitchFamily="34" charset="0"/>
              </a:rPr>
              <a:t>des risques et relever les engagements . Homme  de </a:t>
            </a:r>
          </a:p>
          <a:p>
            <a:pPr marL="0" indent="0">
              <a:lnSpc>
                <a:spcPct val="100000"/>
              </a:lnSpc>
              <a:spcBef>
                <a:spcPts val="0"/>
              </a:spcBef>
              <a:buNone/>
            </a:pPr>
            <a:r>
              <a:rPr lang="fr-FR" sz="2400" dirty="0">
                <a:latin typeface="Arial" panose="020B0604020202020204" pitchFamily="34" charset="0"/>
                <a:cs typeface="Arial" panose="020B0604020202020204" pitchFamily="34" charset="0"/>
              </a:rPr>
              <a:t>courage et d’innovation, il ne se contente pas de suivre les </a:t>
            </a:r>
          </a:p>
          <a:p>
            <a:pPr marL="0" indent="0">
              <a:lnSpc>
                <a:spcPct val="100000"/>
              </a:lnSpc>
              <a:spcBef>
                <a:spcPts val="0"/>
              </a:spcBef>
              <a:buNone/>
            </a:pPr>
            <a:r>
              <a:rPr lang="fr-FR" sz="2400" dirty="0">
                <a:latin typeface="Arial" panose="020B0604020202020204" pitchFamily="34" charset="0"/>
                <a:cs typeface="Arial" panose="020B0604020202020204" pitchFamily="34" charset="0"/>
              </a:rPr>
              <a:t>tendances : il les crée, il les impose avec audace.  </a:t>
            </a:r>
          </a:p>
          <a:p>
            <a:pPr marL="0" indent="0">
              <a:lnSpc>
                <a:spcPct val="100000"/>
              </a:lnSpc>
              <a:spcBef>
                <a:spcPts val="0"/>
              </a:spcBef>
              <a:buNone/>
            </a:pPr>
            <a:r>
              <a:rPr lang="fr-FR" sz="2400" dirty="0">
                <a:latin typeface="Arial" panose="020B0604020202020204" pitchFamily="34" charset="0"/>
                <a:cs typeface="Arial" panose="020B0604020202020204" pitchFamily="34" charset="0"/>
              </a:rPr>
              <a:t>Sous sa conduite, GNV engage sa flotte et sa stratégie en </a:t>
            </a:r>
          </a:p>
          <a:p>
            <a:pPr marL="0" indent="0">
              <a:lnSpc>
                <a:spcPct val="100000"/>
              </a:lnSpc>
              <a:spcBef>
                <a:spcPts val="0"/>
              </a:spcBef>
              <a:buNone/>
            </a:pPr>
            <a:r>
              <a:rPr lang="fr-FR" sz="2400" dirty="0">
                <a:latin typeface="Arial" panose="020B0604020202020204" pitchFamily="34" charset="0"/>
                <a:cs typeface="Arial" panose="020B0604020202020204" pitchFamily="34" charset="0"/>
              </a:rPr>
              <a:t>Méditerranée dans une métamorphose profonde. Il trace </a:t>
            </a:r>
          </a:p>
          <a:p>
            <a:pPr marL="0" indent="0">
              <a:lnSpc>
                <a:spcPct val="100000"/>
              </a:lnSpc>
              <a:spcBef>
                <a:spcPts val="0"/>
              </a:spcBef>
              <a:buNone/>
            </a:pPr>
            <a:r>
              <a:rPr lang="fr-FR" sz="2400" dirty="0">
                <a:latin typeface="Arial" panose="020B0604020202020204" pitchFamily="34" charset="0"/>
                <a:cs typeface="Arial" panose="020B0604020202020204" pitchFamily="34" charset="0"/>
              </a:rPr>
              <a:t>une route nouvelle, où la modernité et la durabilité ne sont </a:t>
            </a:r>
          </a:p>
          <a:p>
            <a:pPr marL="0" indent="0">
              <a:lnSpc>
                <a:spcPct val="100000"/>
              </a:lnSpc>
              <a:spcBef>
                <a:spcPts val="0"/>
              </a:spcBef>
              <a:buNone/>
            </a:pPr>
            <a:r>
              <a:rPr lang="fr-FR" sz="2400" dirty="0">
                <a:latin typeface="Arial" panose="020B0604020202020204" pitchFamily="34" charset="0"/>
                <a:cs typeface="Arial" panose="020B0604020202020204" pitchFamily="34" charset="0"/>
              </a:rPr>
              <a:t>pas seulement des obligations, mais des choix assumés, </a:t>
            </a:r>
          </a:p>
          <a:p>
            <a:pPr marL="0" indent="0">
              <a:lnSpc>
                <a:spcPct val="100000"/>
              </a:lnSpc>
              <a:spcBef>
                <a:spcPts val="0"/>
              </a:spcBef>
              <a:buNone/>
            </a:pPr>
            <a:r>
              <a:rPr lang="fr-FR" sz="2400" dirty="0">
                <a:latin typeface="Arial" panose="020B0604020202020204" pitchFamily="34" charset="0"/>
                <a:cs typeface="Arial" panose="020B0604020202020204" pitchFamily="34" charset="0"/>
              </a:rPr>
              <a:t>portés par une conviction forte.  </a:t>
            </a:r>
          </a:p>
          <a:p>
            <a:pPr marL="0" indent="0">
              <a:lnSpc>
                <a:spcPct val="100000"/>
              </a:lnSpc>
              <a:spcBef>
                <a:spcPts val="0"/>
              </a:spcBef>
              <a:buNone/>
            </a:pPr>
            <a:r>
              <a:rPr lang="fr-FR" sz="2400" dirty="0">
                <a:latin typeface="Arial" panose="020B0604020202020204" pitchFamily="34" charset="0"/>
                <a:cs typeface="Arial" panose="020B0604020202020204" pitchFamily="34" charset="0"/>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655983" y="591344"/>
            <a:ext cx="7859366" cy="6047995"/>
          </a:xfrm>
        </p:spPr>
        <p:txBody>
          <a:bodyPr anchor="ctr">
            <a:noAutofit/>
          </a:bodyPr>
          <a:lstStyle/>
          <a:p>
            <a:pPr marL="0" indent="0">
              <a:lnSpc>
                <a:spcPct val="100000"/>
              </a:lnSpc>
              <a:spcBef>
                <a:spcPts val="0"/>
              </a:spcBef>
              <a:buNone/>
            </a:pPr>
            <a:r>
              <a:rPr lang="fr-FR" sz="2400" dirty="0">
                <a:latin typeface="Arial" panose="020B0604020202020204" pitchFamily="34" charset="0"/>
                <a:cs typeface="Arial" panose="020B0604020202020204" pitchFamily="34" charset="0"/>
              </a:rPr>
              <a:t> • M</a:t>
            </a:r>
            <a:r>
              <a:rPr lang="fr-FR" sz="2400" b="1" dirty="0">
                <a:latin typeface="Arial" panose="020B0604020202020204" pitchFamily="34" charset="0"/>
                <a:cs typeface="Arial" panose="020B0604020202020204" pitchFamily="34" charset="0"/>
              </a:rPr>
              <a:t>ohammed Kabbaj  : partenaire historique de GNV au Maroc.  </a:t>
            </a:r>
          </a:p>
          <a:p>
            <a:pPr marL="0" indent="0">
              <a:lnSpc>
                <a:spcPct val="100000"/>
              </a:lnSpc>
              <a:spcBef>
                <a:spcPts val="0"/>
              </a:spcBef>
              <a:buNone/>
            </a:pPr>
            <a:r>
              <a:rPr lang="fr-FR" sz="2400" b="1" dirty="0">
                <a:latin typeface="Arial" panose="020B0604020202020204" pitchFamily="34" charset="0"/>
                <a:cs typeface="Arial" panose="020B0604020202020204" pitchFamily="34" charset="0"/>
              </a:rPr>
              <a:t>Mohammed Kabbaj est </a:t>
            </a:r>
            <a:r>
              <a:rPr lang="fr-FR" sz="2400" dirty="0">
                <a:latin typeface="Arial" panose="020B0604020202020204" pitchFamily="34" charset="0"/>
                <a:cs typeface="Arial" panose="020B0604020202020204" pitchFamily="34" charset="0"/>
              </a:rPr>
              <a:t>Une figure nationale de référence, un homme de défi et de fidélité, un patriote qui porte haut l’amour de son pays. Son engagement ne se limite pas aux affaires : il s’inscrit dans la continuité </a:t>
            </a:r>
            <a:r>
              <a:rPr lang="fr-FR" sz="2400" b="1" dirty="0">
                <a:latin typeface="Arial" panose="020B0604020202020204" pitchFamily="34" charset="0"/>
                <a:cs typeface="Arial" panose="020B0604020202020204" pitchFamily="34" charset="0"/>
              </a:rPr>
              <a:t>des Hautes Orientations de Sa Majesté le Roi Mohammed VI, que Dieu l’assiste </a:t>
            </a:r>
            <a:r>
              <a:rPr lang="fr-FR" sz="2400" dirty="0">
                <a:latin typeface="Arial" panose="020B0604020202020204" pitchFamily="34" charset="0"/>
                <a:cs typeface="Arial" panose="020B0604020202020204" pitchFamily="34" charset="0"/>
              </a:rPr>
              <a:t>, </a:t>
            </a:r>
          </a:p>
          <a:p>
            <a:pPr marL="0" indent="0">
              <a:lnSpc>
                <a:spcPct val="100000"/>
              </a:lnSpc>
              <a:spcBef>
                <a:spcPts val="0"/>
              </a:spcBef>
              <a:buNone/>
            </a:pPr>
            <a:r>
              <a:rPr lang="fr-FR" sz="2400" dirty="0">
                <a:latin typeface="Arial" panose="020B0604020202020204" pitchFamily="34" charset="0"/>
                <a:cs typeface="Arial" panose="020B0604020202020204" pitchFamily="34" charset="0"/>
              </a:rPr>
              <a:t>en œuvrant pour que GNV devienne un acteur enraciné dans le tissu institutionnel et social du Royaume.  </a:t>
            </a:r>
          </a:p>
          <a:p>
            <a:pPr marL="0" indent="0">
              <a:lnSpc>
                <a:spcPct val="100000"/>
              </a:lnSpc>
              <a:spcBef>
                <a:spcPts val="0"/>
              </a:spcBef>
              <a:buNone/>
            </a:pPr>
            <a:r>
              <a:rPr lang="fr-FR" sz="2400" dirty="0">
                <a:latin typeface="Arial" panose="020B0604020202020204" pitchFamily="34" charset="0"/>
                <a:cs typeface="Arial" panose="020B0604020202020204" pitchFamily="34" charset="0"/>
              </a:rPr>
              <a:t>Grâce à lui, la compagnie n’est pas seulement présente au Maroc : elle est intégrée, reconnue et respectée, parce qu’elle répond à la confiance du pays et à l’appel des marocains du monde;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16C042B-07C0-B2F9-6749-4DB1D77C23D8}"/>
              </a:ext>
            </a:extLst>
          </p:cNvPr>
          <p:cNvSpPr>
            <a:spLocks noGrp="1"/>
          </p:cNvSpPr>
          <p:nvPr>
            <p:ph idx="1"/>
          </p:nvPr>
        </p:nvSpPr>
        <p:spPr>
          <a:xfrm>
            <a:off x="714437" y="746471"/>
            <a:ext cx="8110330" cy="5585619"/>
          </a:xfrm>
        </p:spPr>
        <p:txBody>
          <a:bodyPr anchor="ctr">
            <a:noAutofit/>
          </a:bodyPr>
          <a:lstStyle/>
          <a:p>
            <a:pPr marL="0" indent="0">
              <a:spcBef>
                <a:spcPts val="0"/>
              </a:spcBef>
              <a:buNone/>
            </a:pPr>
            <a:r>
              <a:rPr lang="fr-FR" sz="2400" b="1" dirty="0">
                <a:latin typeface="Arial" panose="020B0604020202020204" pitchFamily="34" charset="0"/>
                <a:cs typeface="Arial" panose="020B0604020202020204" pitchFamily="34" charset="0"/>
              </a:rPr>
              <a:t>Carole </a:t>
            </a:r>
            <a:r>
              <a:rPr lang="fr-FR" sz="2400" b="1" dirty="0" err="1">
                <a:latin typeface="Arial" panose="020B0604020202020204" pitchFamily="34" charset="0"/>
                <a:cs typeface="Arial" panose="020B0604020202020204" pitchFamily="34" charset="0"/>
              </a:rPr>
              <a:t>Montarsolo</a:t>
            </a:r>
            <a:r>
              <a:rPr lang="fr-FR" sz="2400" b="1" dirty="0">
                <a:latin typeface="Arial" panose="020B0604020202020204" pitchFamily="34" charset="0"/>
                <a:cs typeface="Arial" panose="020B0604020202020204" pitchFamily="34" charset="0"/>
              </a:rPr>
              <a:t> : Directrice Générale de GNV Maroc </a:t>
            </a:r>
          </a:p>
          <a:p>
            <a:pPr marL="0" indent="0">
              <a:spcBef>
                <a:spcPts val="0"/>
              </a:spcBef>
              <a:buNone/>
            </a:pPr>
            <a:r>
              <a:rPr lang="fr-FR" sz="2400" dirty="0">
                <a:latin typeface="Arial" panose="020B0604020202020204" pitchFamily="34" charset="0"/>
                <a:cs typeface="Arial" panose="020B0604020202020204" pitchFamily="34" charset="0"/>
              </a:rPr>
              <a:t>Chaque jour, Carole  pilote les opérations et conduit l’équipe locale avec énergie et précision, portée par son sourire lumineux qui inspire confiance et enthousiasme  ;  à l’image d’Aurora. </a:t>
            </a:r>
          </a:p>
          <a:p>
            <a:pPr marL="0" indent="0">
              <a:spcBef>
                <a:spcPts val="0"/>
              </a:spcBef>
              <a:buNone/>
            </a:pPr>
            <a:endParaRPr lang="fr-FR" sz="2400" dirty="0">
              <a:latin typeface="Arial" panose="020B0604020202020204" pitchFamily="34" charset="0"/>
              <a:cs typeface="Arial" panose="020B0604020202020204" pitchFamily="34" charset="0"/>
            </a:endParaRPr>
          </a:p>
          <a:p>
            <a:pPr marL="0" indent="0">
              <a:spcBef>
                <a:spcPts val="0"/>
              </a:spcBef>
              <a:buNone/>
            </a:pPr>
            <a:r>
              <a:rPr lang="fr-FR" sz="2400" dirty="0">
                <a:latin typeface="Arial" panose="020B0604020202020204" pitchFamily="34" charset="0"/>
                <a:cs typeface="Arial" panose="020B0604020202020204" pitchFamily="34" charset="0"/>
              </a:rPr>
              <a:t>Installée au Maroc, qu’elle a choisi comme pays d’adoption, elle incarne la proximité et la dimension humaine de GNV sur le terrain.  </a:t>
            </a:r>
          </a:p>
          <a:p>
            <a:pPr marL="0" indent="0">
              <a:spcBef>
                <a:spcPts val="0"/>
              </a:spcBef>
              <a:buNone/>
            </a:pPr>
            <a:endParaRPr lang="fr-FR" sz="2400" dirty="0">
              <a:latin typeface="Arial" panose="020B0604020202020204" pitchFamily="34" charset="0"/>
              <a:cs typeface="Arial" panose="020B0604020202020204" pitchFamily="34" charset="0"/>
            </a:endParaRPr>
          </a:p>
          <a:p>
            <a:pPr marL="0" indent="0">
              <a:buNone/>
            </a:pPr>
            <a:r>
              <a:rPr lang="fr-FR" sz="2400" dirty="0">
                <a:latin typeface="Arial" panose="020B0604020202020204" pitchFamily="34" charset="0"/>
                <a:cs typeface="Arial" panose="020B0604020202020204" pitchFamily="34" charset="0"/>
              </a:rPr>
              <a:t>À travers son action, la présence de la compagnie prend un visage concret, chaleureux et efficace. Aujourd'hui, nous saisissons cette occasion pour lui souhaiter la bienvenue parmi nous, au Maroc en tant que partenaire de confiance et actrice essentielle de cette aventure commune</a:t>
            </a:r>
            <a:r>
              <a:rPr lang="fr-FR" sz="2400" b="1" dirty="0">
                <a:latin typeface="Arial" panose="020B0604020202020204" pitchFamily="34" charset="0"/>
                <a:cs typeface="Arial" panose="020B0604020202020204" pitchFamily="34" charset="0"/>
              </a:rPr>
              <a:t>.</a:t>
            </a:r>
            <a:endParaRPr lang="fr-FR" sz="2400" dirty="0">
              <a:latin typeface="Arial" panose="020B0604020202020204" pitchFamily="34" charset="0"/>
              <a:cs typeface="Arial" panose="020B0604020202020204" pitchFamily="34" charset="0"/>
            </a:endParaRPr>
          </a:p>
          <a:p>
            <a:endParaRPr lang="fr-F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8125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6CFFBF-902E-22A4-4C19-A0843178BB04}"/>
              </a:ext>
            </a:extLst>
          </p:cNvPr>
          <p:cNvSpPr>
            <a:spLocks noGrp="1"/>
          </p:cNvSpPr>
          <p:nvPr>
            <p:ph idx="1"/>
          </p:nvPr>
        </p:nvSpPr>
        <p:spPr>
          <a:xfrm>
            <a:off x="519320" y="1358486"/>
            <a:ext cx="7886700" cy="2209662"/>
          </a:xfrm>
        </p:spPr>
        <p:txBody>
          <a:bodyPr/>
          <a:lstStyle/>
          <a:p>
            <a:pPr marL="0" indent="0">
              <a:buNone/>
            </a:pPr>
            <a:r>
              <a:rPr lang="fr-FR" dirty="0">
                <a:latin typeface="Arial" panose="020B0604020202020204" pitchFamily="34" charset="0"/>
                <a:cs typeface="Arial" panose="020B0604020202020204" pitchFamily="34" charset="0"/>
              </a:rPr>
              <a:t>Mes questions seront simples, mais essentielles pour comprendre ce lien profond qui unit les Marocains à GNV.  </a:t>
            </a:r>
          </a:p>
          <a:p>
            <a:endParaRPr lang="fr-FR" dirty="0"/>
          </a:p>
        </p:txBody>
      </p:sp>
    </p:spTree>
    <p:extLst>
      <p:ext uri="{BB962C8B-B14F-4D97-AF65-F5344CB8AC3E}">
        <p14:creationId xmlns:p14="http://schemas.microsoft.com/office/powerpoint/2010/main" val="415220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523637" y="720552"/>
            <a:ext cx="8096725" cy="5585619"/>
          </a:xfrm>
        </p:spPr>
        <p:txBody>
          <a:bodyPr anchor="ctr">
            <a:noAutofit/>
          </a:bodyPr>
          <a:lstStyle/>
          <a:p>
            <a:pPr marL="0" indent="0">
              <a:buNone/>
            </a:pPr>
            <a:r>
              <a:rPr lang="fr-FR" sz="1800" dirty="0">
                <a:latin typeface="Arial" panose="020B0604020202020204" pitchFamily="34" charset="0"/>
                <a:cs typeface="Arial" panose="020B0604020202020204" pitchFamily="34" charset="0"/>
              </a:rPr>
              <a:t> </a:t>
            </a:r>
          </a:p>
          <a:p>
            <a:pPr marL="0" indent="0">
              <a:buNone/>
            </a:pPr>
            <a:r>
              <a:rPr lang="fr-FR" sz="1800" dirty="0">
                <a:latin typeface="Arial" panose="020B0604020202020204" pitchFamily="34" charset="0"/>
                <a:cs typeface="Arial" panose="020B0604020202020204" pitchFamily="34" charset="0"/>
              </a:rPr>
              <a:t> </a:t>
            </a:r>
          </a:p>
          <a:p>
            <a:pPr marL="0" indent="0">
              <a:buNone/>
            </a:pPr>
            <a:r>
              <a:rPr lang="fr-FR" sz="2400" dirty="0">
                <a:latin typeface="Arial" panose="020B0604020202020204" pitchFamily="34" charset="0"/>
                <a:cs typeface="Arial" panose="020B0604020202020204" pitchFamily="34" charset="0"/>
              </a:rPr>
              <a:t>Matteo, nous sommes ici à </a:t>
            </a:r>
            <a:r>
              <a:rPr lang="fr-FR" sz="2400" dirty="0" err="1">
                <a:latin typeface="Arial" panose="020B0604020202020204" pitchFamily="34" charset="0"/>
                <a:cs typeface="Arial" panose="020B0604020202020204" pitchFamily="34" charset="0"/>
              </a:rPr>
              <a:t>Tamuda</a:t>
            </a:r>
            <a:r>
              <a:rPr lang="fr-FR" sz="2400" dirty="0">
                <a:latin typeface="Arial" panose="020B0604020202020204" pitchFamily="34" charset="0"/>
                <a:cs typeface="Arial" panose="020B0604020202020204" pitchFamily="34" charset="0"/>
              </a:rPr>
              <a:t>  Bay, face au Détroit de Gibraltar, pour baptiser le GNV Aurora. C’est un navire au GNL, le plus avancé de votre flotte, inscrit dans un plan d’investissement de 1,3 milliard d’euros. </a:t>
            </a:r>
          </a:p>
          <a:p>
            <a:pPr marL="0" indent="0">
              <a:buNone/>
            </a:pPr>
            <a:endParaRPr lang="fr-FR" sz="2400" dirty="0">
              <a:latin typeface="Arial" panose="020B0604020202020204" pitchFamily="34" charset="0"/>
              <a:cs typeface="Arial" panose="020B0604020202020204" pitchFamily="34" charset="0"/>
            </a:endParaRPr>
          </a:p>
          <a:p>
            <a:pPr marL="0" indent="0">
              <a:buNone/>
            </a:pPr>
            <a:r>
              <a:rPr lang="fr-FR" sz="2400" dirty="0">
                <a:latin typeface="Arial" panose="020B0604020202020204" pitchFamily="34" charset="0"/>
                <a:cs typeface="Arial" panose="020B0604020202020204" pitchFamily="34" charset="0"/>
              </a:rPr>
              <a:t>Pouvez vous d’abord nous expliquer NAVIRE AU GNL ?  </a:t>
            </a:r>
          </a:p>
          <a:p>
            <a:pPr marL="0" indent="0">
              <a:buNone/>
            </a:pPr>
            <a:endParaRPr lang="fr-FR" sz="2400" dirty="0">
              <a:latin typeface="Arial" panose="020B0604020202020204" pitchFamily="34" charset="0"/>
              <a:cs typeface="Arial" panose="020B0604020202020204" pitchFamily="34" charset="0"/>
            </a:endParaRPr>
          </a:p>
          <a:p>
            <a:pPr marL="0" indent="0">
              <a:buNone/>
            </a:pPr>
            <a:r>
              <a:rPr lang="fr-FR" sz="2400" dirty="0">
                <a:latin typeface="Arial" panose="020B0604020202020204" pitchFamily="34" charset="0"/>
                <a:cs typeface="Arial" panose="020B0604020202020204" pitchFamily="34" charset="0"/>
              </a:rPr>
              <a:t>Mais au -delà des chiffres, au -delà de la technologie : </a:t>
            </a:r>
          </a:p>
          <a:p>
            <a:pPr marL="0" indent="0">
              <a:buNone/>
            </a:pPr>
            <a:r>
              <a:rPr lang="fr-FR" sz="2400" dirty="0">
                <a:latin typeface="Arial" panose="020B0604020202020204" pitchFamily="34" charset="0"/>
                <a:cs typeface="Arial" panose="020B0604020202020204" pitchFamily="34" charset="0"/>
              </a:rPr>
              <a:t>pourquoi le Maroc  ? ET Pourquoi avoir choisi d’amener ici vos deux navires les plus modernes ?</a:t>
            </a:r>
          </a:p>
          <a:p>
            <a:pPr marL="0" indent="0">
              <a:buNone/>
            </a:pPr>
            <a:endParaRPr lang="fr-FR" sz="2400" dirty="0">
              <a:latin typeface="Arial" panose="020B0604020202020204" pitchFamily="34" charset="0"/>
              <a:cs typeface="Arial" panose="020B0604020202020204" pitchFamily="34" charset="0"/>
            </a:endParaRPr>
          </a:p>
          <a:p>
            <a:pPr marL="0" indent="0">
              <a:buNone/>
            </a:pPr>
            <a:r>
              <a:rPr lang="fr-FR" sz="2400" dirty="0">
                <a:latin typeface="Arial" panose="020B0604020202020204" pitchFamily="34" charset="0"/>
                <a:cs typeface="Arial" panose="020B0604020202020204" pitchFamily="34" charset="0"/>
              </a:rPr>
              <a:t> </a:t>
            </a:r>
          </a:p>
          <a:p>
            <a:pPr marL="0" indent="0">
              <a:buNone/>
            </a:pPr>
            <a:r>
              <a:rPr lang="fr-FR" sz="2400" dirty="0">
                <a:latin typeface="Arial" panose="020B0604020202020204" pitchFamily="34" charset="0"/>
                <a:cs typeface="Arial" panose="020B0604020202020204" pitchFamily="34" charset="0"/>
              </a:rPr>
              <a:t> </a:t>
            </a:r>
          </a:p>
          <a:p>
            <a:pPr marL="0" indent="0">
              <a:buNone/>
            </a:pPr>
            <a:r>
              <a:rPr lang="fr-FR" sz="2400" dirty="0">
                <a:latin typeface="Arial" panose="020B0604020202020204" pitchFamily="34" charset="0"/>
                <a:cs typeface="Arial" panose="020B0604020202020204" pitchFamily="34" charset="0"/>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a:extLst>
              <a:ext uri="{FF2B5EF4-FFF2-40B4-BE49-F238E27FC236}">
                <a16:creationId xmlns:a16="http://schemas.microsoft.com/office/drawing/2014/main" id="{173B110D-CEC1-3134-7B30-ECE275F4BE5D}"/>
              </a:ext>
            </a:extLst>
          </p:cNvPr>
          <p:cNvSpPr txBox="1"/>
          <p:nvPr/>
        </p:nvSpPr>
        <p:spPr>
          <a:xfrm>
            <a:off x="546652" y="591344"/>
            <a:ext cx="7968697" cy="5585619"/>
          </a:xfrm>
          <a:prstGeom prst="rect">
            <a:avLst/>
          </a:prstGeom>
        </p:spPr>
        <p:txBody>
          <a:bodyPr vert="horz" lIns="91440" tIns="45720" rIns="91440" bIns="45720" rtlCol="0" anchor="ctr">
            <a:normAutofit/>
          </a:bodyPr>
          <a:lstStyle/>
          <a:p>
            <a:pPr defTabSz="914400">
              <a:lnSpc>
                <a:spcPct val="90000"/>
              </a:lnSpc>
              <a:spcAft>
                <a:spcPts val="600"/>
              </a:spcAft>
            </a:pPr>
            <a:r>
              <a:rPr lang="en-US" sz="2400" b="1" dirty="0"/>
              <a:t>Si Kabbaj </a:t>
            </a:r>
            <a:r>
              <a:rPr lang="en-US" sz="2400" dirty="0"/>
              <a:t>, </a:t>
            </a:r>
            <a:r>
              <a:rPr lang="en-US" sz="2400" dirty="0" err="1"/>
              <a:t>vous</a:t>
            </a:r>
            <a:r>
              <a:rPr lang="en-US" sz="2400" dirty="0"/>
              <a:t> </a:t>
            </a:r>
            <a:r>
              <a:rPr lang="en-US" sz="2400" dirty="0" err="1"/>
              <a:t>êtes</a:t>
            </a:r>
            <a:r>
              <a:rPr lang="en-US" sz="2400" dirty="0"/>
              <a:t> aux </a:t>
            </a:r>
            <a:r>
              <a:rPr lang="en-US" sz="2400" dirty="0" err="1"/>
              <a:t>côtés</a:t>
            </a:r>
            <a:r>
              <a:rPr lang="en-US" sz="2400" dirty="0"/>
              <a:t> du Groupe MSC </a:t>
            </a:r>
            <a:r>
              <a:rPr lang="en-US" sz="2400" dirty="0" err="1"/>
              <a:t>en</a:t>
            </a:r>
            <a:r>
              <a:rPr lang="en-US" sz="2400" dirty="0"/>
              <a:t> tant que </a:t>
            </a:r>
            <a:r>
              <a:rPr lang="en-US" sz="2400" dirty="0" err="1"/>
              <a:t>partenaire</a:t>
            </a:r>
            <a:r>
              <a:rPr lang="en-US" sz="2400" dirty="0"/>
              <a:t>  au Maroc </a:t>
            </a:r>
          </a:p>
          <a:p>
            <a:pPr defTabSz="914400">
              <a:lnSpc>
                <a:spcPct val="90000"/>
              </a:lnSpc>
              <a:spcAft>
                <a:spcPts val="600"/>
              </a:spcAft>
            </a:pPr>
            <a:r>
              <a:rPr lang="en-US" sz="2400" dirty="0" err="1"/>
              <a:t>depuis</a:t>
            </a:r>
            <a:r>
              <a:rPr lang="en-US" sz="2400" dirty="0"/>
              <a:t> près de </a:t>
            </a:r>
            <a:r>
              <a:rPr lang="en-US" sz="2400" dirty="0" err="1"/>
              <a:t>vingt</a:t>
            </a:r>
            <a:r>
              <a:rPr lang="en-US" sz="2400" dirty="0"/>
              <a:t> </a:t>
            </a:r>
            <a:r>
              <a:rPr lang="en-US" sz="2400" dirty="0" err="1"/>
              <a:t>huit</a:t>
            </a:r>
            <a:r>
              <a:rPr lang="en-US" sz="2400" dirty="0"/>
              <a:t> ans. Vous </a:t>
            </a:r>
            <a:r>
              <a:rPr lang="en-US" sz="2400" dirty="0" err="1"/>
              <a:t>avez</a:t>
            </a:r>
            <a:r>
              <a:rPr lang="en-US" sz="2400" dirty="0"/>
              <a:t> vu la compagnie </a:t>
            </a:r>
            <a:r>
              <a:rPr lang="en-US" sz="2400" dirty="0" err="1"/>
              <a:t>grandir</a:t>
            </a:r>
            <a:r>
              <a:rPr lang="en-US" sz="2400" dirty="0"/>
              <a:t>, traverser des </a:t>
            </a:r>
            <a:r>
              <a:rPr lang="en-US" sz="2400" dirty="0" err="1"/>
              <a:t>épreuves</a:t>
            </a:r>
            <a:r>
              <a:rPr lang="en-US" sz="2400" dirty="0"/>
              <a:t> et vivre des moments forts </a:t>
            </a:r>
            <a:r>
              <a:rPr lang="en-US" sz="2400" dirty="0" err="1"/>
              <a:t>comme</a:t>
            </a:r>
            <a:r>
              <a:rPr lang="en-US" sz="2400" dirty="0"/>
              <a:t> </a:t>
            </a:r>
            <a:r>
              <a:rPr lang="en-US" sz="2400" dirty="0" err="1"/>
              <a:t>celui</a:t>
            </a:r>
            <a:r>
              <a:rPr lang="en-US" sz="2400" dirty="0"/>
              <a:t> -ci. </a:t>
            </a:r>
          </a:p>
          <a:p>
            <a:pPr defTabSz="914400">
              <a:lnSpc>
                <a:spcPct val="90000"/>
              </a:lnSpc>
              <a:spcAft>
                <a:spcPts val="600"/>
              </a:spcAft>
            </a:pPr>
            <a:r>
              <a:rPr lang="en-US" sz="2400" dirty="0"/>
              <a:t>En regardant Aurora, que </a:t>
            </a:r>
            <a:r>
              <a:rPr lang="en-US" sz="2400" dirty="0" err="1"/>
              <a:t>représente</a:t>
            </a:r>
            <a:r>
              <a:rPr lang="en-US" sz="2400" dirty="0"/>
              <a:t> </a:t>
            </a:r>
            <a:r>
              <a:rPr lang="en-US" sz="2400" dirty="0" err="1"/>
              <a:t>ce</a:t>
            </a:r>
            <a:r>
              <a:rPr lang="en-US" sz="2400" dirty="0"/>
              <a:t> </a:t>
            </a:r>
            <a:r>
              <a:rPr lang="en-US" sz="2400" dirty="0" err="1"/>
              <a:t>navire</a:t>
            </a:r>
            <a:r>
              <a:rPr lang="en-US" sz="2400" dirty="0"/>
              <a:t> pour le Maroc ? Pour la diaspora, pour le commerce, pour le </a:t>
            </a:r>
            <a:r>
              <a:rPr lang="en-US" sz="2400" dirty="0" err="1"/>
              <a:t>tourisme</a:t>
            </a:r>
            <a:r>
              <a:rPr lang="en-US" sz="2400" dirty="0"/>
              <a:t> ?  </a:t>
            </a:r>
          </a:p>
          <a:p>
            <a:pPr defTabSz="914400">
              <a:lnSpc>
                <a:spcPct val="90000"/>
              </a:lnSpc>
              <a:spcAft>
                <a:spcPts val="600"/>
              </a:spcAft>
            </a:pPr>
            <a:r>
              <a:rPr lang="en-US" sz="2400" dirty="0"/>
              <a:t> </a:t>
            </a:r>
          </a:p>
        </p:txBody>
      </p:sp>
    </p:spTree>
    <p:extLst>
      <p:ext uri="{BB962C8B-B14F-4D97-AF65-F5344CB8AC3E}">
        <p14:creationId xmlns:p14="http://schemas.microsoft.com/office/powerpoint/2010/main" val="629656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566530" y="119270"/>
            <a:ext cx="7948819" cy="6569765"/>
          </a:xfrm>
        </p:spPr>
        <p:txBody>
          <a:bodyPr anchor="ctr">
            <a:normAutofit/>
          </a:bodyPr>
          <a:lstStyle/>
          <a:p>
            <a:pPr marL="0" indent="0">
              <a:buNone/>
            </a:pPr>
            <a:r>
              <a:rPr lang="fr-FR" sz="700" dirty="0"/>
              <a:t>  </a:t>
            </a:r>
          </a:p>
          <a:p>
            <a:pPr marL="0" indent="0">
              <a:buNone/>
            </a:pPr>
            <a:r>
              <a:rPr lang="fr-FR" sz="2400" b="1" dirty="0">
                <a:latin typeface="Arial" panose="020B0604020202020204" pitchFamily="34" charset="0"/>
                <a:cs typeface="Arial" panose="020B0604020202020204" pitchFamily="34" charset="0"/>
              </a:rPr>
              <a:t>Carole</a:t>
            </a:r>
            <a:r>
              <a:rPr lang="fr-FR" sz="2400" dirty="0">
                <a:latin typeface="Arial" panose="020B0604020202020204" pitchFamily="34" charset="0"/>
                <a:cs typeface="Arial" panose="020B0604020202020204" pitchFamily="34" charset="0"/>
              </a:rPr>
              <a:t>, vous êtes au cœur de GNV Maroc, sur le terrain : les ports, les équipes, les passagers, les partenaires locaux. </a:t>
            </a:r>
          </a:p>
          <a:p>
            <a:pPr marL="0" indent="0">
              <a:buNone/>
            </a:pPr>
            <a:r>
              <a:rPr lang="fr-FR" sz="2400" dirty="0">
                <a:latin typeface="Arial" panose="020B0604020202020204" pitchFamily="34" charset="0"/>
                <a:cs typeface="Arial" panose="020B0604020202020204" pitchFamily="34" charset="0"/>
              </a:rPr>
              <a:t>Avec l’arrivée d’Aurora et de </a:t>
            </a:r>
            <a:r>
              <a:rPr lang="fr-FR" sz="2400" dirty="0" err="1">
                <a:latin typeface="Arial" panose="020B0604020202020204" pitchFamily="34" charset="0"/>
                <a:cs typeface="Arial" panose="020B0604020202020204" pitchFamily="34" charset="0"/>
              </a:rPr>
              <a:t>Virgo</a:t>
            </a:r>
            <a:r>
              <a:rPr lang="fr-FR" sz="2400" dirty="0">
                <a:latin typeface="Arial" panose="020B0604020202020204" pitchFamily="34" charset="0"/>
                <a:cs typeface="Arial" panose="020B0604020202020204" pitchFamily="34" charset="0"/>
              </a:rPr>
              <a:t>, qu’est -ce qui change </a:t>
            </a:r>
          </a:p>
          <a:p>
            <a:pPr marL="0" indent="0">
              <a:buNone/>
            </a:pPr>
            <a:r>
              <a:rPr lang="fr-FR" sz="2400" dirty="0">
                <a:latin typeface="Arial" panose="020B0604020202020204" pitchFamily="34" charset="0"/>
                <a:cs typeface="Arial" panose="020B0604020202020204" pitchFamily="34" charset="0"/>
              </a:rPr>
              <a:t>concrètement pour les familles, pour les voyageurs, pour vos 250 collaborateurs marocains ? Et qu’attendez -vous de la prochaine saison estivale ?  </a:t>
            </a:r>
          </a:p>
          <a:p>
            <a:pPr marL="0" indent="0">
              <a:buNone/>
            </a:pPr>
            <a:r>
              <a:rPr lang="fr-FR" sz="2400" dirty="0">
                <a:latin typeface="Arial" panose="020B0604020202020204" pitchFamily="34" charset="0"/>
                <a:cs typeface="Arial" panose="020B0604020202020204" pitchFamily="34" charset="0"/>
              </a:rPr>
              <a:t> </a:t>
            </a:r>
          </a:p>
          <a:p>
            <a:pPr marL="0" indent="0">
              <a:buNone/>
            </a:pPr>
            <a:r>
              <a:rPr lang="fr-FR" sz="2400" dirty="0">
                <a:latin typeface="Arial" panose="020B0604020202020204" pitchFamily="34" charset="0"/>
                <a:cs typeface="Arial" panose="020B0604020202020204" pitchFamily="34" charset="0"/>
              </a:rPr>
              <a:t> </a:t>
            </a:r>
          </a:p>
          <a:p>
            <a:pPr marL="0" indent="0">
              <a:buNone/>
            </a:pPr>
            <a:r>
              <a:rPr lang="fr-FR" sz="2400" dirty="0">
                <a:latin typeface="Arial" panose="020B0604020202020204" pitchFamily="34" charset="0"/>
                <a:cs typeface="Arial" panose="020B0604020202020204" pitchFamily="34" charset="0"/>
              </a:rPr>
              <a:t> </a:t>
            </a:r>
          </a:p>
          <a:p>
            <a:pPr marL="0" indent="0">
              <a:buNone/>
            </a:pPr>
            <a:r>
              <a:rPr lang="fr-FR" sz="2400" dirty="0">
                <a:latin typeface="Arial" panose="020B0604020202020204" pitchFamily="34" charset="0"/>
                <a:cs typeface="Arial" panose="020B0604020202020204" pitchFamily="34" charset="0"/>
              </a:rPr>
              <a:t> </a:t>
            </a:r>
          </a:p>
          <a:p>
            <a:r>
              <a:rPr lang="fr-FR" sz="700" dirty="0"/>
              <a:t> </a:t>
            </a:r>
          </a:p>
          <a:p>
            <a:r>
              <a:rPr lang="fr-FR" sz="700" dirty="0"/>
              <a:t> </a:t>
            </a:r>
          </a:p>
          <a:p>
            <a:r>
              <a:rPr lang="fr-FR" sz="700"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258" y="126034"/>
            <a:ext cx="7886700" cy="5817566"/>
          </a:xfrm>
        </p:spPr>
        <p:txBody>
          <a:bodyPr>
            <a:normAutofit fontScale="25000" lnSpcReduction="20000"/>
          </a:bodyPr>
          <a:lstStyle/>
          <a:p>
            <a:pPr marL="0" indent="0">
              <a:buNone/>
            </a:pPr>
            <a:r>
              <a:rPr sz="9600" dirty="0">
                <a:latin typeface="Arial" panose="020B0604020202020204" pitchFamily="34" charset="0"/>
                <a:cs typeface="Arial" panose="020B0604020202020204" pitchFamily="34" charset="0"/>
              </a:rPr>
              <a:t>  </a:t>
            </a:r>
          </a:p>
          <a:p>
            <a:pPr marL="0" indent="0">
              <a:buNone/>
            </a:pPr>
            <a:r>
              <a:rPr sz="9600" dirty="0">
                <a:latin typeface="Arial" panose="020B0604020202020204" pitchFamily="34" charset="0"/>
                <a:cs typeface="Arial" panose="020B0604020202020204" pitchFamily="34" charset="0"/>
              </a:rPr>
              <a:t> </a:t>
            </a:r>
          </a:p>
          <a:p>
            <a:pPr marL="0" indent="0">
              <a:buNone/>
            </a:pPr>
            <a:r>
              <a:rPr sz="9600" dirty="0">
                <a:latin typeface="Arial" panose="020B0604020202020204" pitchFamily="34" charset="0"/>
                <a:cs typeface="Arial" panose="020B0604020202020204" pitchFamily="34" charset="0"/>
              </a:rPr>
              <a:t>4. Q&amp;A Presse  </a:t>
            </a:r>
          </a:p>
          <a:p>
            <a:pPr marL="0" indent="0">
              <a:buNone/>
            </a:pPr>
            <a:r>
              <a:rPr lang="fr-FR" sz="9600" dirty="0">
                <a:latin typeface="Arial" panose="020B0604020202020204" pitchFamily="34" charset="0"/>
                <a:cs typeface="Arial" panose="020B0604020202020204" pitchFamily="34" charset="0"/>
              </a:rPr>
              <a:t>Chers consœurs et confrères </a:t>
            </a:r>
            <a:r>
              <a:rPr sz="9600" dirty="0">
                <a:latin typeface="Arial" panose="020B0604020202020204" pitchFamily="34" charset="0"/>
                <a:cs typeface="Arial" panose="020B0604020202020204" pitchFamily="34" charset="0"/>
              </a:rPr>
              <a:t>Passons </a:t>
            </a:r>
            <a:r>
              <a:rPr sz="9600" dirty="0" err="1">
                <a:latin typeface="Arial" panose="020B0604020202020204" pitchFamily="34" charset="0"/>
                <a:cs typeface="Arial" panose="020B0604020202020204" pitchFamily="34" charset="0"/>
              </a:rPr>
              <a:t>maintenant</a:t>
            </a:r>
            <a:r>
              <a:rPr sz="9600" dirty="0">
                <a:latin typeface="Arial" panose="020B0604020202020204" pitchFamily="34" charset="0"/>
                <a:cs typeface="Arial" panose="020B0604020202020204" pitchFamily="34" charset="0"/>
              </a:rPr>
              <a:t> à </a:t>
            </a:r>
            <a:r>
              <a:rPr sz="9600" dirty="0" err="1">
                <a:latin typeface="Arial" panose="020B0604020202020204" pitchFamily="34" charset="0"/>
                <a:cs typeface="Arial" panose="020B0604020202020204" pitchFamily="34" charset="0"/>
              </a:rPr>
              <a:t>vos</a:t>
            </a:r>
            <a:r>
              <a:rPr sz="9600" dirty="0">
                <a:latin typeface="Arial" panose="020B0604020202020204" pitchFamily="34" charset="0"/>
                <a:cs typeface="Arial" panose="020B0604020202020204" pitchFamily="34" charset="0"/>
              </a:rPr>
              <a:t> questions. </a:t>
            </a:r>
            <a:endParaRPr lang="fr-FR" sz="9600" dirty="0">
              <a:latin typeface="Arial" panose="020B0604020202020204" pitchFamily="34" charset="0"/>
              <a:cs typeface="Arial" panose="020B0604020202020204" pitchFamily="34" charset="0"/>
            </a:endParaRPr>
          </a:p>
          <a:p>
            <a:pPr marL="0" indent="0">
              <a:buNone/>
            </a:pPr>
            <a:r>
              <a:rPr sz="9600" dirty="0">
                <a:latin typeface="Arial" panose="020B0604020202020204" pitchFamily="34" charset="0"/>
                <a:cs typeface="Arial" panose="020B0604020202020204" pitchFamily="34" charset="0"/>
              </a:rPr>
              <a:t> </a:t>
            </a:r>
            <a:r>
              <a:rPr sz="9600" dirty="0" err="1">
                <a:latin typeface="Arial" panose="020B0604020202020204" pitchFamily="34" charset="0"/>
                <a:cs typeface="Arial" panose="020B0604020202020204" pitchFamily="34" charset="0"/>
              </a:rPr>
              <a:t>C’est</a:t>
            </a:r>
            <a:r>
              <a:rPr sz="9600" dirty="0">
                <a:latin typeface="Arial" panose="020B0604020202020204" pitchFamily="34" charset="0"/>
                <a:cs typeface="Arial" panose="020B0604020202020204" pitchFamily="34" charset="0"/>
              </a:rPr>
              <a:t> </a:t>
            </a:r>
            <a:r>
              <a:rPr sz="9600" dirty="0" err="1">
                <a:latin typeface="Arial" panose="020B0604020202020204" pitchFamily="34" charset="0"/>
                <a:cs typeface="Arial" panose="020B0604020202020204" pitchFamily="34" charset="0"/>
              </a:rPr>
              <a:t>votre</a:t>
            </a:r>
            <a:r>
              <a:rPr sz="9600" dirty="0">
                <a:latin typeface="Arial" panose="020B0604020202020204" pitchFamily="34" charset="0"/>
                <a:cs typeface="Arial" panose="020B0604020202020204" pitchFamily="34" charset="0"/>
              </a:rPr>
              <a:t> moment</a:t>
            </a:r>
            <a:r>
              <a:rPr lang="fr-FR" sz="9600" dirty="0">
                <a:latin typeface="Arial" panose="020B0604020202020204" pitchFamily="34" charset="0"/>
                <a:cs typeface="Arial" panose="020B0604020202020204" pitchFamily="34" charset="0"/>
              </a:rPr>
              <a:t> faites en un moment d’échange fructueux</a:t>
            </a:r>
            <a:r>
              <a:rPr sz="9600" dirty="0">
                <a:latin typeface="Arial" panose="020B0604020202020204" pitchFamily="34" charset="0"/>
                <a:cs typeface="Arial" panose="020B0604020202020204" pitchFamily="34" charset="0"/>
              </a:rPr>
              <a:t>.  </a:t>
            </a:r>
          </a:p>
          <a:p>
            <a:pPr marL="0" indent="0">
              <a:buNone/>
            </a:pPr>
            <a:r>
              <a:rPr sz="9600" dirty="0">
                <a:latin typeface="Arial" panose="020B0604020202020204" pitchFamily="34" charset="0"/>
                <a:cs typeface="Arial" panose="020B0604020202020204" pitchFamily="34" charset="0"/>
              </a:rPr>
              <a:t>Vous </a:t>
            </a:r>
            <a:r>
              <a:rPr sz="9600" dirty="0" err="1">
                <a:latin typeface="Arial" panose="020B0604020202020204" pitchFamily="34" charset="0"/>
                <a:cs typeface="Arial" panose="020B0604020202020204" pitchFamily="34" charset="0"/>
              </a:rPr>
              <a:t>pouvez</a:t>
            </a:r>
            <a:r>
              <a:rPr sz="9600" dirty="0">
                <a:latin typeface="Arial" panose="020B0604020202020204" pitchFamily="34" charset="0"/>
                <a:cs typeface="Arial" panose="020B0604020202020204" pitchFamily="34" charset="0"/>
              </a:rPr>
              <a:t> </a:t>
            </a:r>
            <a:r>
              <a:rPr sz="9600" dirty="0" err="1">
                <a:latin typeface="Arial" panose="020B0604020202020204" pitchFamily="34" charset="0"/>
                <a:cs typeface="Arial" panose="020B0604020202020204" pitchFamily="34" charset="0"/>
              </a:rPr>
              <a:t>vous</a:t>
            </a:r>
            <a:r>
              <a:rPr sz="9600" dirty="0">
                <a:latin typeface="Arial" panose="020B0604020202020204" pitchFamily="34" charset="0"/>
                <a:cs typeface="Arial" panose="020B0604020202020204" pitchFamily="34" charset="0"/>
              </a:rPr>
              <a:t> </a:t>
            </a:r>
            <a:r>
              <a:rPr sz="9600" dirty="0" err="1">
                <a:latin typeface="Arial" panose="020B0604020202020204" pitchFamily="34" charset="0"/>
                <a:cs typeface="Arial" panose="020B0604020202020204" pitchFamily="34" charset="0"/>
              </a:rPr>
              <a:t>exprimer</a:t>
            </a:r>
            <a:r>
              <a:rPr sz="9600" dirty="0">
                <a:latin typeface="Arial" panose="020B0604020202020204" pitchFamily="34" charset="0"/>
                <a:cs typeface="Arial" panose="020B0604020202020204" pitchFamily="34" charset="0"/>
              </a:rPr>
              <a:t> </a:t>
            </a:r>
            <a:r>
              <a:rPr sz="9600" dirty="0" err="1">
                <a:latin typeface="Arial" panose="020B0604020202020204" pitchFamily="34" charset="0"/>
                <a:cs typeface="Arial" panose="020B0604020202020204" pitchFamily="34" charset="0"/>
              </a:rPr>
              <a:t>en</a:t>
            </a:r>
            <a:r>
              <a:rPr sz="9600" dirty="0">
                <a:latin typeface="Arial" panose="020B0604020202020204" pitchFamily="34" charset="0"/>
                <a:cs typeface="Arial" panose="020B0604020202020204" pitchFamily="34" charset="0"/>
              </a:rPr>
              <a:t> </a:t>
            </a:r>
            <a:r>
              <a:rPr sz="9600" dirty="0" err="1">
                <a:latin typeface="Arial" panose="020B0604020202020204" pitchFamily="34" charset="0"/>
                <a:cs typeface="Arial" panose="020B0604020202020204" pitchFamily="34" charset="0"/>
              </a:rPr>
              <a:t>italien</a:t>
            </a:r>
            <a:r>
              <a:rPr sz="9600" dirty="0">
                <a:latin typeface="Arial" panose="020B0604020202020204" pitchFamily="34" charset="0"/>
                <a:cs typeface="Arial" panose="020B0604020202020204" pitchFamily="34" charset="0"/>
              </a:rPr>
              <a:t>, français, </a:t>
            </a:r>
            <a:r>
              <a:rPr sz="9600" dirty="0" err="1">
                <a:latin typeface="Arial" panose="020B0604020202020204" pitchFamily="34" charset="0"/>
                <a:cs typeface="Arial" panose="020B0604020202020204" pitchFamily="34" charset="0"/>
              </a:rPr>
              <a:t>arabe</a:t>
            </a:r>
            <a:r>
              <a:rPr sz="9600" dirty="0">
                <a:latin typeface="Arial" panose="020B0604020202020204" pitchFamily="34" charset="0"/>
                <a:cs typeface="Arial" panose="020B0604020202020204" pitchFamily="34" charset="0"/>
              </a:rPr>
              <a:t>, </a:t>
            </a:r>
            <a:r>
              <a:rPr sz="9600" dirty="0" err="1">
                <a:latin typeface="Arial" panose="020B0604020202020204" pitchFamily="34" charset="0"/>
                <a:cs typeface="Arial" panose="020B0604020202020204" pitchFamily="34" charset="0"/>
              </a:rPr>
              <a:t>espagnol</a:t>
            </a:r>
            <a:r>
              <a:rPr sz="9600" dirty="0">
                <a:latin typeface="Arial" panose="020B0604020202020204" pitchFamily="34" charset="0"/>
                <a:cs typeface="Arial" panose="020B0604020202020204" pitchFamily="34" charset="0"/>
              </a:rPr>
              <a:t> </a:t>
            </a:r>
            <a:r>
              <a:rPr sz="9600" dirty="0" err="1">
                <a:latin typeface="Arial" panose="020B0604020202020204" pitchFamily="34" charset="0"/>
                <a:cs typeface="Arial" panose="020B0604020202020204" pitchFamily="34" charset="0"/>
              </a:rPr>
              <a:t>ou</a:t>
            </a:r>
            <a:r>
              <a:rPr sz="9600" dirty="0">
                <a:latin typeface="Arial" panose="020B0604020202020204" pitchFamily="34" charset="0"/>
                <a:cs typeface="Arial" panose="020B0604020202020204" pitchFamily="34" charset="0"/>
              </a:rPr>
              <a:t> </a:t>
            </a:r>
            <a:r>
              <a:rPr sz="9600" dirty="0" err="1">
                <a:latin typeface="Arial" panose="020B0604020202020204" pitchFamily="34" charset="0"/>
                <a:cs typeface="Arial" panose="020B0604020202020204" pitchFamily="34" charset="0"/>
              </a:rPr>
              <a:t>anglais</a:t>
            </a:r>
            <a:r>
              <a:rPr sz="9600" dirty="0">
                <a:latin typeface="Arial" panose="020B0604020202020204" pitchFamily="34" charset="0"/>
                <a:cs typeface="Arial" panose="020B0604020202020204" pitchFamily="34" charset="0"/>
              </a:rPr>
              <a:t> : la </a:t>
            </a:r>
            <a:r>
              <a:rPr sz="9600" dirty="0" err="1">
                <a:latin typeface="Arial" panose="020B0604020202020204" pitchFamily="34" charset="0"/>
                <a:cs typeface="Arial" panose="020B0604020202020204" pitchFamily="34" charset="0"/>
              </a:rPr>
              <a:t>traduction</a:t>
            </a:r>
            <a:r>
              <a:rPr sz="9600" dirty="0">
                <a:latin typeface="Arial" panose="020B0604020202020204" pitchFamily="34" charset="0"/>
                <a:cs typeface="Arial" panose="020B0604020202020204" pitchFamily="34" charset="0"/>
              </a:rPr>
              <a:t> </a:t>
            </a:r>
            <a:r>
              <a:rPr sz="9600" dirty="0" err="1">
                <a:latin typeface="Arial" panose="020B0604020202020204" pitchFamily="34" charset="0"/>
                <a:cs typeface="Arial" panose="020B0604020202020204" pitchFamily="34" charset="0"/>
              </a:rPr>
              <a:t>simultanée</a:t>
            </a:r>
            <a:r>
              <a:rPr sz="9600" dirty="0">
                <a:latin typeface="Arial" panose="020B0604020202020204" pitchFamily="34" charset="0"/>
                <a:cs typeface="Arial" panose="020B0604020202020204" pitchFamily="34" charset="0"/>
              </a:rPr>
              <a:t> </a:t>
            </a:r>
            <a:r>
              <a:rPr sz="9600" dirty="0" err="1">
                <a:latin typeface="Arial" panose="020B0604020202020204" pitchFamily="34" charset="0"/>
                <a:cs typeface="Arial" panose="020B0604020202020204" pitchFamily="34" charset="0"/>
              </a:rPr>
              <a:t>est</a:t>
            </a:r>
            <a:r>
              <a:rPr sz="9600" dirty="0">
                <a:latin typeface="Arial" panose="020B0604020202020204" pitchFamily="34" charset="0"/>
                <a:cs typeface="Arial" panose="020B0604020202020204" pitchFamily="34" charset="0"/>
              </a:rPr>
              <a:t> active.   </a:t>
            </a:r>
          </a:p>
          <a:p>
            <a:pPr marL="0" indent="0">
              <a:buNone/>
            </a:pPr>
            <a:r>
              <a:rPr sz="9600" dirty="0">
                <a:latin typeface="Arial" panose="020B0604020202020204" pitchFamily="34" charset="0"/>
                <a:cs typeface="Arial" panose="020B0604020202020204" pitchFamily="34" charset="0"/>
              </a:rPr>
              <a:t>Merci de </a:t>
            </a:r>
            <a:r>
              <a:rPr sz="9600" dirty="0" err="1">
                <a:latin typeface="Arial" panose="020B0604020202020204" pitchFamily="34" charset="0"/>
                <a:cs typeface="Arial" panose="020B0604020202020204" pitchFamily="34" charset="0"/>
              </a:rPr>
              <a:t>vous</a:t>
            </a:r>
            <a:r>
              <a:rPr sz="9600" dirty="0">
                <a:latin typeface="Arial" panose="020B0604020202020204" pitchFamily="34" charset="0"/>
                <a:cs typeface="Arial" panose="020B0604020202020204" pitchFamily="34" charset="0"/>
              </a:rPr>
              <a:t> </a:t>
            </a:r>
            <a:r>
              <a:rPr sz="9600" dirty="0" err="1">
                <a:latin typeface="Arial" panose="020B0604020202020204" pitchFamily="34" charset="0"/>
                <a:cs typeface="Arial" panose="020B0604020202020204" pitchFamily="34" charset="0"/>
              </a:rPr>
              <a:t>présenter</a:t>
            </a:r>
            <a:r>
              <a:rPr lang="fr-FR" sz="9600" dirty="0">
                <a:latin typeface="Arial" panose="020B0604020202020204" pitchFamily="34" charset="0"/>
                <a:cs typeface="Arial" panose="020B0604020202020204" pitchFamily="34" charset="0"/>
              </a:rPr>
              <a:t> avant de poser votre question </a:t>
            </a:r>
            <a:r>
              <a:rPr sz="9600" dirty="0">
                <a:latin typeface="Arial" panose="020B0604020202020204" pitchFamily="34" charset="0"/>
                <a:cs typeface="Arial" panose="020B0604020202020204" pitchFamily="34" charset="0"/>
              </a:rPr>
              <a:t>. </a:t>
            </a:r>
            <a:endParaRPr lang="fr-FR" sz="9600" dirty="0">
              <a:latin typeface="Arial" panose="020B0604020202020204" pitchFamily="34" charset="0"/>
              <a:cs typeface="Arial" panose="020B0604020202020204" pitchFamily="34" charset="0"/>
            </a:endParaRPr>
          </a:p>
          <a:p>
            <a:pPr marL="0" indent="0">
              <a:buNone/>
            </a:pPr>
            <a:endParaRPr lang="fr-FR" sz="9600" dirty="0">
              <a:latin typeface="Arial" panose="020B0604020202020204" pitchFamily="34" charset="0"/>
              <a:cs typeface="Arial" panose="020B0604020202020204" pitchFamily="34" charset="0"/>
            </a:endParaRPr>
          </a:p>
          <a:p>
            <a:pPr marL="0" indent="0" algn="r">
              <a:buNone/>
            </a:pPr>
            <a:r>
              <a:rPr lang="fr-FR" sz="9600" dirty="0">
                <a:latin typeface="Arial" panose="020B0604020202020204" pitchFamily="34" charset="0"/>
                <a:cs typeface="Arial" panose="020B0604020202020204" pitchFamily="34" charset="0"/>
              </a:rPr>
              <a:t>Arabe</a:t>
            </a:r>
            <a:endParaRPr sz="9600" dirty="0">
              <a:latin typeface="Arial" panose="020B0604020202020204" pitchFamily="34" charset="0"/>
              <a:cs typeface="Arial" panose="020B0604020202020204" pitchFamily="34" charset="0"/>
            </a:endParaRPr>
          </a:p>
          <a:p>
            <a:r>
              <a:rPr dirty="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1AC82E3-AFA9-D4CA-0799-A3D2C6FF016B}"/>
              </a:ext>
            </a:extLst>
          </p:cNvPr>
          <p:cNvSpPr>
            <a:spLocks noGrp="1"/>
          </p:cNvSpPr>
          <p:nvPr>
            <p:ph idx="1"/>
          </p:nvPr>
        </p:nvSpPr>
        <p:spPr>
          <a:xfrm>
            <a:off x="685800" y="591344"/>
            <a:ext cx="7829549" cy="5585619"/>
          </a:xfrm>
        </p:spPr>
        <p:txBody>
          <a:bodyPr anchor="ctr">
            <a:normAutofit fontScale="85000" lnSpcReduction="20000"/>
          </a:bodyPr>
          <a:lstStyle/>
          <a:p>
            <a:pPr marL="0" indent="0">
              <a:buNone/>
            </a:pPr>
            <a:r>
              <a:rPr lang="fr-FR" sz="1800" dirty="0">
                <a:latin typeface="Arial" panose="020B0604020202020204" pitchFamily="34" charset="0"/>
                <a:cs typeface="Arial" panose="020B0604020202020204" pitchFamily="34" charset="0"/>
              </a:rPr>
              <a:t> </a:t>
            </a:r>
          </a:p>
          <a:p>
            <a:pPr marL="0" indent="0">
              <a:buNone/>
            </a:pPr>
            <a:r>
              <a:rPr lang="fr-FR" sz="2600" b="1" dirty="0">
                <a:latin typeface="Arial" panose="020B0604020202020204" pitchFamily="34" charset="0"/>
                <a:cs typeface="Arial" panose="020B0604020202020204" pitchFamily="34" charset="0"/>
              </a:rPr>
              <a:t>Merci Matteo </a:t>
            </a:r>
            <a:r>
              <a:rPr lang="fr-FR" sz="2600" b="1" dirty="0" err="1">
                <a:latin typeface="Arial" panose="020B0604020202020204" pitchFamily="34" charset="0"/>
                <a:cs typeface="Arial" panose="020B0604020202020204" pitchFamily="34" charset="0"/>
              </a:rPr>
              <a:t>Catani</a:t>
            </a:r>
            <a:r>
              <a:rPr lang="fr-FR" sz="2600" b="1" dirty="0">
                <a:latin typeface="Arial" panose="020B0604020202020204" pitchFamily="34" charset="0"/>
                <a:cs typeface="Arial" panose="020B0604020202020204" pitchFamily="34" charset="0"/>
              </a:rPr>
              <a:t> : Directeur Général de GNV.</a:t>
            </a:r>
          </a:p>
          <a:p>
            <a:pPr marL="0" indent="0">
              <a:buNone/>
            </a:pPr>
            <a:endParaRPr lang="fr-FR" sz="2600" b="1" dirty="0">
              <a:latin typeface="Arial" panose="020B0604020202020204" pitchFamily="34" charset="0"/>
              <a:cs typeface="Arial" panose="020B0604020202020204" pitchFamily="34" charset="0"/>
            </a:endParaRPr>
          </a:p>
          <a:p>
            <a:pPr marL="0" indent="0">
              <a:buNone/>
            </a:pPr>
            <a:r>
              <a:rPr lang="fr-FR" sz="2600" b="1" dirty="0">
                <a:latin typeface="Arial" panose="020B0604020202020204" pitchFamily="34" charset="0"/>
                <a:cs typeface="Arial" panose="020B0604020202020204" pitchFamily="34" charset="0"/>
              </a:rPr>
              <a:t>Mohammed Kabbaj : partenaire historique de GNV</a:t>
            </a:r>
          </a:p>
          <a:p>
            <a:pPr marL="0" indent="0">
              <a:buNone/>
            </a:pPr>
            <a:r>
              <a:rPr lang="fr-FR" sz="2600" b="1" dirty="0">
                <a:latin typeface="Arial" panose="020B0604020202020204" pitchFamily="34" charset="0"/>
                <a:cs typeface="Arial" panose="020B0604020202020204" pitchFamily="34" charset="0"/>
              </a:rPr>
              <a:t> au Maroc. </a:t>
            </a:r>
          </a:p>
          <a:p>
            <a:pPr marL="0" indent="0">
              <a:buNone/>
            </a:pPr>
            <a:r>
              <a:rPr lang="fr-FR" sz="2600" b="1" dirty="0">
                <a:latin typeface="Arial" panose="020B0604020202020204" pitchFamily="34" charset="0"/>
                <a:cs typeface="Arial" panose="020B0604020202020204" pitchFamily="34" charset="0"/>
              </a:rPr>
              <a:t>Carole </a:t>
            </a:r>
            <a:r>
              <a:rPr lang="fr-FR" sz="2600" b="1" dirty="0" err="1">
                <a:latin typeface="Arial" panose="020B0604020202020204" pitchFamily="34" charset="0"/>
                <a:cs typeface="Arial" panose="020B0604020202020204" pitchFamily="34" charset="0"/>
              </a:rPr>
              <a:t>Montarsolo</a:t>
            </a:r>
            <a:r>
              <a:rPr lang="fr-FR" sz="2600" b="1" dirty="0">
                <a:latin typeface="Arial" panose="020B0604020202020204" pitchFamily="34" charset="0"/>
                <a:cs typeface="Arial" panose="020B0604020202020204" pitchFamily="34" charset="0"/>
              </a:rPr>
              <a:t>: Directrice Générale de GNV Maroc</a:t>
            </a:r>
          </a:p>
          <a:p>
            <a:pPr marL="0" indent="0">
              <a:buNone/>
            </a:pPr>
            <a:r>
              <a:rPr lang="fr-FR" sz="2600" b="1" dirty="0">
                <a:latin typeface="Arial" panose="020B0604020202020204" pitchFamily="34" charset="0"/>
                <a:cs typeface="Arial" panose="020B0604020202020204" pitchFamily="34" charset="0"/>
              </a:rPr>
              <a:t> </a:t>
            </a:r>
            <a:br>
              <a:rPr lang="fr-FR" sz="2600" b="1" dirty="0">
                <a:latin typeface="Arial" panose="020B0604020202020204" pitchFamily="34" charset="0"/>
                <a:cs typeface="Arial" panose="020B0604020202020204" pitchFamily="34" charset="0"/>
              </a:rPr>
            </a:br>
            <a:r>
              <a:rPr lang="fr-FR" sz="2600" b="1" dirty="0">
                <a:latin typeface="Arial" panose="020B0604020202020204" pitchFamily="34" charset="0"/>
                <a:cs typeface="Arial" panose="020B0604020202020204" pitchFamily="34" charset="0"/>
              </a:rPr>
              <a:t>Mesdames messieurs, confrères et consœurs journalistes, honorables invités </a:t>
            </a:r>
          </a:p>
          <a:p>
            <a:pPr marL="0" indent="0">
              <a:buNone/>
            </a:pPr>
            <a:r>
              <a:rPr lang="fr-FR" sz="2600" b="1" dirty="0">
                <a:latin typeface="Arial" panose="020B0604020202020204" pitchFamily="34" charset="0"/>
                <a:cs typeface="Arial" panose="020B0604020202020204" pitchFamily="34" charset="0"/>
              </a:rPr>
              <a:t>je crois que le tableau est désormais lumineux  : un navire neuf, une stratégie claire, un lien avec le Maroc qui se mesure en années, en visages et en histoires humaines. </a:t>
            </a:r>
          </a:p>
          <a:p>
            <a:pPr marL="0" indent="0">
              <a:buNone/>
            </a:pPr>
            <a:r>
              <a:rPr lang="fr-FR" sz="2600" b="1" dirty="0">
                <a:latin typeface="Arial" panose="020B0604020202020204" pitchFamily="34" charset="0"/>
                <a:cs typeface="Arial" panose="020B0604020202020204" pitchFamily="34" charset="0"/>
              </a:rPr>
              <a:t>Avec une équipe aussi soudée  s’ouvre l’ère Aurora : une ère de modernité, d’audace et de lumière, où chaque traversée devient plus qu’un voyage , un pont vivant entre les rives, une promesse d’avenir partagé.  </a:t>
            </a:r>
          </a:p>
          <a:p>
            <a:pPr marL="0" indent="0">
              <a:buNone/>
            </a:pPr>
            <a:r>
              <a:rPr lang="fr-FR" sz="2600" b="1" dirty="0">
                <a:latin typeface="Arial" panose="020B0604020202020204" pitchFamily="34" charset="0"/>
                <a:cs typeface="Arial" panose="020B0604020202020204" pitchFamily="34" charset="0"/>
              </a:rPr>
              <a:t> </a:t>
            </a:r>
          </a:p>
          <a:p>
            <a:endParaRPr lang="fr-FR" sz="1800" dirty="0"/>
          </a:p>
        </p:txBody>
      </p:sp>
    </p:spTree>
    <p:extLst>
      <p:ext uri="{BB962C8B-B14F-4D97-AF65-F5344CB8AC3E}">
        <p14:creationId xmlns:p14="http://schemas.microsoft.com/office/powerpoint/2010/main" val="992196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14878"/>
            <a:ext cx="7886700" cy="4351338"/>
          </a:xfrm>
        </p:spPr>
        <p:txBody>
          <a:bodyPr>
            <a:noAutofit/>
          </a:bodyPr>
          <a:lstStyle/>
          <a:p>
            <a:pPr marL="0" indent="0">
              <a:buNone/>
            </a:pPr>
            <a:r>
              <a:rPr sz="2400" dirty="0">
                <a:latin typeface="Arial" panose="020B0604020202020204" pitchFamily="34" charset="0"/>
                <a:cs typeface="Arial" panose="020B0604020202020204" pitchFamily="34" charset="0"/>
              </a:rPr>
              <a:t>Conclusion  </a:t>
            </a:r>
          </a:p>
          <a:p>
            <a:pPr marL="0" indent="0">
              <a:buNone/>
            </a:pPr>
            <a:r>
              <a:rPr sz="2400" dirty="0" err="1">
                <a:latin typeface="Arial" panose="020B0604020202020204" pitchFamily="34" charset="0"/>
                <a:cs typeface="Arial" panose="020B0604020202020204" pitchFamily="34" charset="0"/>
              </a:rPr>
              <a:t>Aujourd’hui</a:t>
            </a:r>
            <a:r>
              <a:rPr sz="2400" dirty="0">
                <a:latin typeface="Arial" panose="020B0604020202020204" pitchFamily="34" charset="0"/>
                <a:cs typeface="Arial" panose="020B0604020202020204" pitchFamily="34" charset="0"/>
              </a:rPr>
              <a:t>, nous </a:t>
            </a:r>
            <a:r>
              <a:rPr sz="2400" dirty="0" err="1">
                <a:latin typeface="Arial" panose="020B0604020202020204" pitchFamily="34" charset="0"/>
                <a:cs typeface="Arial" panose="020B0604020202020204" pitchFamily="34" charset="0"/>
              </a:rPr>
              <a:t>n’avons</a:t>
            </a:r>
            <a:r>
              <a:rPr sz="2400" dirty="0">
                <a:latin typeface="Arial" panose="020B0604020202020204" pitchFamily="34" charset="0"/>
                <a:cs typeface="Arial" panose="020B0604020202020204" pitchFamily="34" charset="0"/>
              </a:rPr>
              <a:t> pas </a:t>
            </a:r>
            <a:r>
              <a:rPr sz="2400" dirty="0" err="1">
                <a:latin typeface="Arial" panose="020B0604020202020204" pitchFamily="34" charset="0"/>
                <a:cs typeface="Arial" panose="020B0604020202020204" pitchFamily="34" charset="0"/>
              </a:rPr>
              <a:t>seulement</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baptisé</a:t>
            </a:r>
            <a:r>
              <a:rPr sz="2400" dirty="0">
                <a:latin typeface="Arial" panose="020B0604020202020204" pitchFamily="34" charset="0"/>
                <a:cs typeface="Arial" panose="020B0604020202020204" pitchFamily="34" charset="0"/>
              </a:rPr>
              <a:t> un </a:t>
            </a:r>
            <a:r>
              <a:rPr sz="2400" dirty="0" err="1">
                <a:latin typeface="Arial" panose="020B0604020202020204" pitchFamily="34" charset="0"/>
                <a:cs typeface="Arial" panose="020B0604020202020204" pitchFamily="34" charset="0"/>
              </a:rPr>
              <a:t>navire</a:t>
            </a:r>
            <a:r>
              <a:rPr sz="2400" dirty="0">
                <a:latin typeface="Arial" panose="020B0604020202020204" pitchFamily="34" charset="0"/>
                <a:cs typeface="Arial" panose="020B0604020202020204" pitchFamily="34" charset="0"/>
              </a:rPr>
              <a:t>. Nous </a:t>
            </a:r>
            <a:r>
              <a:rPr sz="2400" dirty="0" err="1">
                <a:latin typeface="Arial" panose="020B0604020202020204" pitchFamily="34" charset="0"/>
                <a:cs typeface="Arial" panose="020B0604020202020204" pitchFamily="34" charset="0"/>
              </a:rPr>
              <a:t>avons</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célébré</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une</a:t>
            </a:r>
            <a:r>
              <a:rPr sz="2400" dirty="0">
                <a:latin typeface="Arial" panose="020B0604020202020204" pitchFamily="34" charset="0"/>
                <a:cs typeface="Arial" panose="020B0604020202020204" pitchFamily="34" charset="0"/>
              </a:rPr>
              <a:t> alliance, </a:t>
            </a:r>
            <a:r>
              <a:rPr sz="2400" dirty="0" err="1">
                <a:latin typeface="Arial" panose="020B0604020202020204" pitchFamily="34" charset="0"/>
                <a:cs typeface="Arial" panose="020B0604020202020204" pitchFamily="34" charset="0"/>
              </a:rPr>
              <a:t>une</a:t>
            </a:r>
            <a:r>
              <a:rPr sz="2400" dirty="0">
                <a:latin typeface="Arial" panose="020B0604020202020204" pitchFamily="34" charset="0"/>
                <a:cs typeface="Arial" panose="020B0604020202020204" pitchFamily="34" charset="0"/>
              </a:rPr>
              <a:t> vision, </a:t>
            </a:r>
            <a:r>
              <a:rPr sz="2400" dirty="0" err="1">
                <a:latin typeface="Arial" panose="020B0604020202020204" pitchFamily="34" charset="0"/>
                <a:cs typeface="Arial" panose="020B0604020202020204" pitchFamily="34" charset="0"/>
              </a:rPr>
              <a:t>une</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promesse</a:t>
            </a:r>
            <a:r>
              <a:rPr sz="2400" dirty="0">
                <a:latin typeface="Arial" panose="020B0604020202020204" pitchFamily="34" charset="0"/>
                <a:cs typeface="Arial" panose="020B0604020202020204" pitchFamily="34" charset="0"/>
              </a:rPr>
              <a:t> : </a:t>
            </a:r>
            <a:r>
              <a:rPr sz="2400" dirty="0" err="1">
                <a:latin typeface="Arial" panose="020B0604020202020204" pitchFamily="34" charset="0"/>
                <a:cs typeface="Arial" panose="020B0604020202020204" pitchFamily="34" charset="0"/>
              </a:rPr>
              <a:t>celle</a:t>
            </a:r>
            <a:r>
              <a:rPr sz="2400" dirty="0">
                <a:latin typeface="Arial" panose="020B0604020202020204" pitchFamily="34" charset="0"/>
                <a:cs typeface="Arial" panose="020B0604020202020204" pitchFamily="34" charset="0"/>
              </a:rPr>
              <a:t> d’un avenir </a:t>
            </a:r>
            <a:r>
              <a:rPr sz="2400" dirty="0" err="1">
                <a:latin typeface="Arial" panose="020B0604020202020204" pitchFamily="34" charset="0"/>
                <a:cs typeface="Arial" panose="020B0604020202020204" pitchFamily="34" charset="0"/>
              </a:rPr>
              <a:t>partagé</a:t>
            </a:r>
            <a:r>
              <a:rPr sz="2400" dirty="0">
                <a:latin typeface="Arial" panose="020B0604020202020204" pitchFamily="34" charset="0"/>
                <a:cs typeface="Arial" panose="020B0604020202020204" pitchFamily="34" charset="0"/>
              </a:rPr>
              <a:t> entre le Maroc et la </a:t>
            </a:r>
            <a:r>
              <a:rPr sz="2400" dirty="0" err="1">
                <a:latin typeface="Arial" panose="020B0604020202020204" pitchFamily="34" charset="0"/>
                <a:cs typeface="Arial" panose="020B0604020202020204" pitchFamily="34" charset="0"/>
              </a:rPr>
              <a:t>Méditerranée</a:t>
            </a:r>
            <a:r>
              <a:rPr sz="2400" dirty="0">
                <a:latin typeface="Arial" panose="020B0604020202020204" pitchFamily="34" charset="0"/>
                <a:cs typeface="Arial" panose="020B0604020202020204" pitchFamily="34" charset="0"/>
              </a:rPr>
              <a:t>.  </a:t>
            </a:r>
          </a:p>
          <a:p>
            <a:pPr marL="0" indent="0">
              <a:buNone/>
            </a:pPr>
            <a:r>
              <a:rPr sz="2400" dirty="0">
                <a:latin typeface="Arial" panose="020B0604020202020204" pitchFamily="34" charset="0"/>
                <a:cs typeface="Arial" panose="020B0604020202020204" pitchFamily="34" charset="0"/>
              </a:rPr>
              <a:t>Nous </a:t>
            </a:r>
            <a:r>
              <a:rPr sz="2400" dirty="0" err="1">
                <a:latin typeface="Arial" panose="020B0604020202020204" pitchFamily="34" charset="0"/>
                <a:cs typeface="Arial" panose="020B0604020202020204" pitchFamily="34" charset="0"/>
              </a:rPr>
              <a:t>remercions</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chaleureusement</a:t>
            </a:r>
            <a:r>
              <a:rPr sz="2400" dirty="0">
                <a:latin typeface="Arial" panose="020B0604020202020204" pitchFamily="34" charset="0"/>
                <a:cs typeface="Arial" panose="020B0604020202020204" pitchFamily="34" charset="0"/>
              </a:rPr>
              <a:t> chacun de </a:t>
            </a:r>
            <a:r>
              <a:rPr sz="2400" dirty="0" err="1">
                <a:latin typeface="Arial" panose="020B0604020202020204" pitchFamily="34" charset="0"/>
                <a:cs typeface="Arial" panose="020B0604020202020204" pitchFamily="34" charset="0"/>
              </a:rPr>
              <a:t>vous</a:t>
            </a:r>
            <a:r>
              <a:rPr sz="2400" dirty="0">
                <a:latin typeface="Arial" panose="020B0604020202020204" pitchFamily="34" charset="0"/>
                <a:cs typeface="Arial" panose="020B0604020202020204" pitchFamily="34" charset="0"/>
              </a:rPr>
              <a:t> pour </a:t>
            </a:r>
            <a:r>
              <a:rPr sz="2400" dirty="0" err="1">
                <a:latin typeface="Arial" panose="020B0604020202020204" pitchFamily="34" charset="0"/>
                <a:cs typeface="Arial" panose="020B0604020202020204" pitchFamily="34" charset="0"/>
              </a:rPr>
              <a:t>votre</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présence</a:t>
            </a:r>
            <a:r>
              <a:rPr sz="2400" dirty="0">
                <a:latin typeface="Arial" panose="020B0604020202020204" pitchFamily="34" charset="0"/>
                <a:cs typeface="Arial" panose="020B0604020202020204" pitchFamily="34" charset="0"/>
              </a:rPr>
              <a:t> et </a:t>
            </a:r>
            <a:r>
              <a:rPr sz="2400" dirty="0" err="1">
                <a:latin typeface="Arial" panose="020B0604020202020204" pitchFamily="34" charset="0"/>
                <a:cs typeface="Arial" panose="020B0604020202020204" pitchFamily="34" charset="0"/>
              </a:rPr>
              <a:t>vos</a:t>
            </a:r>
            <a:r>
              <a:rPr sz="2400" dirty="0">
                <a:latin typeface="Arial" panose="020B0604020202020204" pitchFamily="34" charset="0"/>
                <a:cs typeface="Arial" panose="020B0604020202020204" pitchFamily="34" charset="0"/>
              </a:rPr>
              <a:t> questions.  </a:t>
            </a:r>
          </a:p>
          <a:p>
            <a:pPr marL="0" indent="0">
              <a:buNone/>
            </a:pPr>
            <a:r>
              <a:rPr sz="2400" dirty="0">
                <a:latin typeface="Arial" panose="020B0604020202020204" pitchFamily="34" charset="0"/>
                <a:cs typeface="Arial" panose="020B0604020202020204" pitchFamily="34" charset="0"/>
              </a:rPr>
              <a:t>Le dossier de </a:t>
            </a:r>
            <a:r>
              <a:rPr sz="2400" dirty="0" err="1">
                <a:latin typeface="Arial" panose="020B0604020202020204" pitchFamily="34" charset="0"/>
                <a:cs typeface="Arial" panose="020B0604020202020204" pitchFamily="34" charset="0"/>
              </a:rPr>
              <a:t>presse</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complet</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vous</a:t>
            </a:r>
            <a:r>
              <a:rPr sz="2400" dirty="0">
                <a:latin typeface="Arial" panose="020B0604020202020204" pitchFamily="34" charset="0"/>
                <a:cs typeface="Arial" panose="020B0604020202020204" pitchFamily="34" charset="0"/>
              </a:rPr>
              <a:t> sera remis et </a:t>
            </a:r>
            <a:r>
              <a:rPr sz="2400" dirty="0" err="1">
                <a:latin typeface="Arial" panose="020B0604020202020204" pitchFamily="34" charset="0"/>
                <a:cs typeface="Arial" panose="020B0604020202020204" pitchFamily="34" charset="0"/>
              </a:rPr>
              <a:t>envoyé</a:t>
            </a:r>
            <a:r>
              <a:rPr sz="2400" dirty="0">
                <a:latin typeface="Arial" panose="020B0604020202020204" pitchFamily="34" charset="0"/>
                <a:cs typeface="Arial" panose="020B0604020202020204" pitchFamily="34" charset="0"/>
              </a:rPr>
              <a:t> par e -mail.  </a:t>
            </a:r>
          </a:p>
          <a:p>
            <a:pPr marL="0" indent="0">
              <a:buNone/>
            </a:pPr>
            <a:r>
              <a:rPr sz="2400" dirty="0">
                <a:latin typeface="Arial" panose="020B0604020202020204" pitchFamily="34" charset="0"/>
                <a:cs typeface="Arial" panose="020B0604020202020204" pitchFamily="34" charset="0"/>
              </a:rPr>
              <a:t>Je </a:t>
            </a:r>
            <a:r>
              <a:rPr sz="2400" dirty="0" err="1">
                <a:latin typeface="Arial" panose="020B0604020202020204" pitchFamily="34" charset="0"/>
                <a:cs typeface="Arial" panose="020B0604020202020204" pitchFamily="34" charset="0"/>
              </a:rPr>
              <a:t>vous</a:t>
            </a:r>
            <a:r>
              <a:rPr sz="2400" dirty="0">
                <a:latin typeface="Arial" panose="020B0604020202020204" pitchFamily="34" charset="0"/>
                <a:cs typeface="Arial" panose="020B0604020202020204" pitchFamily="34" charset="0"/>
              </a:rPr>
              <a:t> invite </a:t>
            </a:r>
            <a:r>
              <a:rPr sz="2400" dirty="0" err="1">
                <a:latin typeface="Arial" panose="020B0604020202020204" pitchFamily="34" charset="0"/>
                <a:cs typeface="Arial" panose="020B0604020202020204" pitchFamily="34" charset="0"/>
              </a:rPr>
              <a:t>maintenant</a:t>
            </a:r>
            <a:r>
              <a:rPr sz="2400" dirty="0">
                <a:latin typeface="Arial" panose="020B0604020202020204" pitchFamily="34" charset="0"/>
                <a:cs typeface="Arial" panose="020B0604020202020204" pitchFamily="34" charset="0"/>
              </a:rPr>
              <a:t> à </a:t>
            </a:r>
            <a:r>
              <a:rPr sz="2400" dirty="0" err="1">
                <a:latin typeface="Arial" panose="020B0604020202020204" pitchFamily="34" charset="0"/>
                <a:cs typeface="Arial" panose="020B0604020202020204" pitchFamily="34" charset="0"/>
              </a:rPr>
              <a:t>partager</a:t>
            </a:r>
            <a:r>
              <a:rPr sz="2400" dirty="0">
                <a:latin typeface="Arial" panose="020B0604020202020204" pitchFamily="34" charset="0"/>
                <a:cs typeface="Arial" panose="020B0604020202020204" pitchFamily="34" charset="0"/>
              </a:rPr>
              <a:t> un déjeuner convivial au resort.  </a:t>
            </a:r>
          </a:p>
          <a:p>
            <a:pPr marL="0" indent="0">
              <a:buNone/>
            </a:pPr>
            <a:r>
              <a:rPr sz="2400" dirty="0">
                <a:latin typeface="Arial" panose="020B0604020202020204" pitchFamily="34" charset="0"/>
                <a:cs typeface="Arial" panose="020B0604020202020204" pitchFamily="34" charset="0"/>
              </a:rPr>
              <a:t>À 14h30, </a:t>
            </a:r>
            <a:r>
              <a:rPr sz="2400" dirty="0" err="1">
                <a:latin typeface="Arial" panose="020B0604020202020204" pitchFamily="34" charset="0"/>
                <a:cs typeface="Arial" panose="020B0604020202020204" pitchFamily="34" charset="0"/>
              </a:rPr>
              <a:t>une</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navette</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vous</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conduira</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vers</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l’Hôtel</a:t>
            </a:r>
            <a:r>
              <a:rPr sz="2400" dirty="0">
                <a:latin typeface="Arial" panose="020B0604020202020204" pitchFamily="34" charset="0"/>
                <a:cs typeface="Arial" panose="020B0604020202020204" pitchFamily="34" charset="0"/>
              </a:rPr>
              <a:t> Barceló.  </a:t>
            </a:r>
          </a:p>
          <a:p>
            <a:pPr marL="0" indent="0">
              <a:buNone/>
            </a:pPr>
            <a:r>
              <a:rPr sz="2400" b="1" dirty="0">
                <a:latin typeface="Arial" panose="020B0604020202020204" pitchFamily="34" charset="0"/>
                <a:cs typeface="Arial" panose="020B0604020202020204" pitchFamily="34" charset="0"/>
              </a:rPr>
              <a:t>GNV </a:t>
            </a:r>
            <a:r>
              <a:rPr sz="2400" b="1" dirty="0" err="1">
                <a:latin typeface="Arial" panose="020B0604020202020204" pitchFamily="34" charset="0"/>
                <a:cs typeface="Arial" panose="020B0604020202020204" pitchFamily="34" charset="0"/>
              </a:rPr>
              <a:t>vous</a:t>
            </a:r>
            <a:r>
              <a:rPr sz="2400" b="1" dirty="0">
                <a:latin typeface="Arial" panose="020B0604020202020204" pitchFamily="34" charset="0"/>
                <a:cs typeface="Arial" panose="020B0604020202020204" pitchFamily="34" charset="0"/>
              </a:rPr>
              <a:t> </a:t>
            </a:r>
            <a:r>
              <a:rPr sz="2400" b="1" dirty="0" err="1">
                <a:latin typeface="Arial" panose="020B0604020202020204" pitchFamily="34" charset="0"/>
                <a:cs typeface="Arial" panose="020B0604020202020204" pitchFamily="34" charset="0"/>
              </a:rPr>
              <a:t>donne</a:t>
            </a:r>
            <a:r>
              <a:rPr sz="2400" b="1" dirty="0">
                <a:latin typeface="Arial" panose="020B0604020202020204" pitchFamily="34" charset="0"/>
                <a:cs typeface="Arial" panose="020B0604020202020204" pitchFamily="34" charset="0"/>
              </a:rPr>
              <a:t>  </a:t>
            </a:r>
            <a:r>
              <a:rPr sz="2400" b="1" dirty="0" err="1">
                <a:latin typeface="Arial" panose="020B0604020202020204" pitchFamily="34" charset="0"/>
                <a:cs typeface="Arial" panose="020B0604020202020204" pitchFamily="34" charset="0"/>
              </a:rPr>
              <a:t>rendez</a:t>
            </a:r>
            <a:r>
              <a:rPr sz="2400" b="1" dirty="0">
                <a:latin typeface="Arial" panose="020B0604020202020204" pitchFamily="34" charset="0"/>
                <a:cs typeface="Arial" panose="020B0604020202020204" pitchFamily="34" charset="0"/>
              </a:rPr>
              <a:t> -</a:t>
            </a:r>
            <a:r>
              <a:rPr sz="2400" b="1" dirty="0" err="1">
                <a:latin typeface="Arial" panose="020B0604020202020204" pitchFamily="34" charset="0"/>
                <a:cs typeface="Arial" panose="020B0604020202020204" pitchFamily="34" charset="0"/>
              </a:rPr>
              <a:t>vous</a:t>
            </a:r>
            <a:r>
              <a:rPr sz="2400" b="1" dirty="0">
                <a:latin typeface="Arial" panose="020B0604020202020204" pitchFamily="34" charset="0"/>
                <a:cs typeface="Arial" panose="020B0604020202020204" pitchFamily="34" charset="0"/>
              </a:rPr>
              <a:t>  </a:t>
            </a:r>
            <a:r>
              <a:rPr sz="2400" b="1" dirty="0" err="1">
                <a:latin typeface="Arial" panose="020B0604020202020204" pitchFamily="34" charset="0"/>
                <a:cs typeface="Arial" panose="020B0604020202020204" pitchFamily="34" charset="0"/>
              </a:rPr>
              <a:t>l’année</a:t>
            </a:r>
            <a:r>
              <a:rPr sz="2400" b="1" dirty="0">
                <a:latin typeface="Arial" panose="020B0604020202020204" pitchFamily="34" charset="0"/>
                <a:cs typeface="Arial" panose="020B0604020202020204" pitchFamily="34" charset="0"/>
              </a:rPr>
              <a:t> </a:t>
            </a:r>
            <a:r>
              <a:rPr sz="2400" b="1" dirty="0" err="1">
                <a:latin typeface="Arial" panose="020B0604020202020204" pitchFamily="34" charset="0"/>
                <a:cs typeface="Arial" panose="020B0604020202020204" pitchFamily="34" charset="0"/>
              </a:rPr>
              <a:t>prochaine</a:t>
            </a:r>
            <a:r>
              <a:rPr sz="2400" b="1" dirty="0">
                <a:latin typeface="Arial" panose="020B0604020202020204" pitchFamily="34" charset="0"/>
                <a:cs typeface="Arial" panose="020B0604020202020204" pitchFamily="34" charset="0"/>
              </a:rPr>
              <a:t> pour </a:t>
            </a:r>
            <a:r>
              <a:rPr sz="2400" b="1" dirty="0" err="1">
                <a:latin typeface="Arial" panose="020B0604020202020204" pitchFamily="34" charset="0"/>
                <a:cs typeface="Arial" panose="020B0604020202020204" pitchFamily="34" charset="0"/>
              </a:rPr>
              <a:t>d’autres</a:t>
            </a:r>
            <a:r>
              <a:rPr sz="2400" b="1" dirty="0">
                <a:latin typeface="Arial" panose="020B0604020202020204" pitchFamily="34" charset="0"/>
                <a:cs typeface="Arial" panose="020B0604020202020204" pitchFamily="34" charset="0"/>
              </a:rPr>
              <a:t> </a:t>
            </a:r>
            <a:r>
              <a:rPr sz="2400" b="1" dirty="0" err="1">
                <a:latin typeface="Arial" panose="020B0604020202020204" pitchFamily="34" charset="0"/>
                <a:cs typeface="Arial" panose="020B0604020202020204" pitchFamily="34" charset="0"/>
              </a:rPr>
              <a:t>nouveautés</a:t>
            </a:r>
            <a:r>
              <a:rPr sz="2400" b="1" dirty="0">
                <a:latin typeface="Arial" panose="020B0604020202020204" pitchFamily="34" charset="0"/>
                <a:cs typeface="Arial" panose="020B0604020202020204" pitchFamily="34" charset="0"/>
              </a:rPr>
              <a:t>, pour </a:t>
            </a:r>
            <a:r>
              <a:rPr sz="2400" b="1" dirty="0" err="1">
                <a:latin typeface="Arial" panose="020B0604020202020204" pitchFamily="34" charset="0"/>
                <a:cs typeface="Arial" panose="020B0604020202020204" pitchFamily="34" charset="0"/>
              </a:rPr>
              <a:t>d’autres</a:t>
            </a:r>
            <a:r>
              <a:rPr sz="2400" b="1" dirty="0">
                <a:latin typeface="Arial" panose="020B0604020202020204" pitchFamily="34" charset="0"/>
                <a:cs typeface="Arial" panose="020B0604020202020204" pitchFamily="34" charset="0"/>
              </a:rPr>
              <a:t> </a:t>
            </a:r>
            <a:r>
              <a:rPr sz="2400" b="1" dirty="0" err="1">
                <a:latin typeface="Arial" panose="020B0604020202020204" pitchFamily="34" charset="0"/>
                <a:cs typeface="Arial" panose="020B0604020202020204" pitchFamily="34" charset="0"/>
              </a:rPr>
              <a:t>lumineuses</a:t>
            </a:r>
            <a:r>
              <a:rPr sz="2400" b="1" dirty="0">
                <a:latin typeface="Arial" panose="020B0604020202020204" pitchFamily="34" charset="0"/>
                <a:cs typeface="Arial" panose="020B0604020202020204" pitchFamily="34" charset="0"/>
              </a:rPr>
              <a:t>  Aurora  </a:t>
            </a:r>
          </a:p>
          <a:p>
            <a:pPr marL="0" indent="0" algn="r">
              <a:buNone/>
            </a:pPr>
            <a:r>
              <a:rPr sz="2400" dirty="0">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Suite arabe</a:t>
            </a:r>
            <a:endParaRPr sz="2400"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Content Placeholder 2"/>
          <p:cNvSpPr>
            <a:spLocks noGrp="1"/>
          </p:cNvSpPr>
          <p:nvPr>
            <p:ph idx="1"/>
          </p:nvPr>
        </p:nvSpPr>
        <p:spPr>
          <a:xfrm>
            <a:off x="542611" y="591344"/>
            <a:ext cx="7972738" cy="5585619"/>
          </a:xfrm>
        </p:spPr>
        <p:txBody>
          <a:bodyPr anchor="ctr">
            <a:normAutofit/>
          </a:bodyPr>
          <a:lstStyle/>
          <a:p>
            <a:pPr marL="0" indent="0">
              <a:buNone/>
            </a:pPr>
            <a:r>
              <a:rPr lang="fr-FR" sz="2000" dirty="0">
                <a:latin typeface="Arial" panose="020B0604020202020204" pitchFamily="34" charset="0"/>
                <a:cs typeface="Arial" panose="020B0604020202020204" pitchFamily="34" charset="0"/>
              </a:rPr>
              <a:t>Mesdames, Messieurs, chers  confrères et consœurs  de la presse, honorables invités, bienvenue  dans ce lieu magnifique, au bord de St. Regis La Bahia Blanca Ressort , ce lieu singulier  du Nord du Maroc à quelques  km de la ville  la colombe blanche, Tétouan.  </a:t>
            </a:r>
          </a:p>
          <a:p>
            <a:pPr marL="0" indent="0">
              <a:buNone/>
            </a:pPr>
            <a:endParaRPr lang="fr-FR" sz="1500" dirty="0">
              <a:latin typeface="Arial" panose="020B0604020202020204" pitchFamily="34" charset="0"/>
              <a:cs typeface="Arial" panose="020B0604020202020204" pitchFamily="34" charset="0"/>
            </a:endParaRPr>
          </a:p>
          <a:p>
            <a:pPr marL="0" indent="0">
              <a:buNone/>
            </a:pPr>
            <a:r>
              <a:rPr lang="fr-FR" sz="1500" dirty="0">
                <a:latin typeface="Arial" panose="020B0604020202020204" pitchFamily="34" charset="0"/>
                <a:cs typeface="Arial" panose="020B0604020202020204" pitchFamily="34" charset="0"/>
              </a:rPr>
              <a:t>Je suis Fawzia Meknassi , et j’ai l’honneur de vous accompagner dans cette conférence de presse. …..</a:t>
            </a:r>
          </a:p>
          <a:p>
            <a:pPr marL="0" indent="0">
              <a:buNone/>
            </a:pPr>
            <a:endParaRPr lang="fr-FR" sz="1500" dirty="0">
              <a:latin typeface="Arial" panose="020B0604020202020204" pitchFamily="34" charset="0"/>
              <a:cs typeface="Arial" panose="020B0604020202020204" pitchFamily="34" charset="0"/>
            </a:endParaRPr>
          </a:p>
          <a:p>
            <a:pPr marL="0" indent="0">
              <a:buNone/>
            </a:pPr>
            <a:r>
              <a:rPr lang="fr-FR" sz="1500" dirty="0">
                <a:latin typeface="Arial" panose="020B0604020202020204" pitchFamily="34" charset="0"/>
                <a:cs typeface="Arial" panose="020B0604020202020204" pitchFamily="34" charset="0"/>
              </a:rPr>
              <a:t>Notre conférence de Presse n’est pas seulement autour d’un baptême de navire, mais c’est une célébration d’un choix stratégique, d’un lien profond que </a:t>
            </a:r>
            <a:r>
              <a:rPr lang="fr-FR" sz="2000" b="1" dirty="0">
                <a:latin typeface="Arial" panose="020B0604020202020204" pitchFamily="34" charset="0"/>
                <a:cs typeface="Arial" panose="020B0604020202020204" pitchFamily="34" charset="0"/>
              </a:rPr>
              <a:t>GNV</a:t>
            </a:r>
            <a:r>
              <a:rPr lang="fr-FR" sz="1500" dirty="0">
                <a:latin typeface="Arial" panose="020B0604020202020204" pitchFamily="34" charset="0"/>
                <a:cs typeface="Arial" panose="020B0604020202020204" pitchFamily="34" charset="0"/>
              </a:rPr>
              <a:t> tisse avec le Maroc depuis près de vingt ans . …..</a:t>
            </a:r>
          </a:p>
          <a:p>
            <a:pPr marL="0" indent="0">
              <a:buNone/>
            </a:pPr>
            <a:endParaRPr lang="fr-FR" sz="1500" dirty="0">
              <a:latin typeface="Arial" panose="020B0604020202020204" pitchFamily="34" charset="0"/>
              <a:cs typeface="Arial" panose="020B0604020202020204" pitchFamily="34" charset="0"/>
            </a:endParaRPr>
          </a:p>
          <a:p>
            <a:pPr marL="0" indent="0">
              <a:buNone/>
            </a:pPr>
            <a:r>
              <a:rPr lang="fr-FR" sz="1500" dirty="0">
                <a:latin typeface="Arial" panose="020B0604020202020204" pitchFamily="34" charset="0"/>
                <a:cs typeface="Arial" panose="020B0604020202020204" pitchFamily="34" charset="0"/>
              </a:rPr>
              <a:t>Je remercie l’assistance pour sa présence ce lundi 1 juin 2026 , ensemble nous allons vivre une cérémonie qui dépasse le protocole, C’est une histoire qui s’écrit entre le Maroc et la Méditerranée.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EBD715-1DF6-27F9-83D7-EBBCBFE39101}"/>
              </a:ext>
            </a:extLst>
          </p:cNvPr>
          <p:cNvSpPr>
            <a:spLocks noGrp="1"/>
          </p:cNvSpPr>
          <p:nvPr>
            <p:ph idx="1"/>
          </p:nvPr>
        </p:nvSpPr>
        <p:spPr>
          <a:xfrm>
            <a:off x="-238539" y="354633"/>
            <a:ext cx="8885583" cy="5459758"/>
          </a:xfrm>
        </p:spPr>
        <p:txBody>
          <a:bodyPr>
            <a:normAutofit lnSpcReduction="10000"/>
          </a:bodyPr>
          <a:lstStyle/>
          <a:p>
            <a:pPr marL="0" indent="0" algn="r" rtl="1">
              <a:buNone/>
            </a:pPr>
            <a:r>
              <a:rPr lang="en-US" noProof="0" dirty="0">
                <a:latin typeface="Arial" panose="020B0604020202020204" pitchFamily="34" charset="0"/>
              </a:rPr>
              <a:t> </a:t>
            </a:r>
            <a:r>
              <a:rPr lang="en-US" noProof="0" dirty="0" err="1">
                <a:latin typeface="Arial" panose="020B0604020202020204" pitchFamily="34" charset="0"/>
              </a:rPr>
              <a:t>اليوم</a:t>
            </a:r>
            <a:r>
              <a:rPr lang="en-US" noProof="0" dirty="0">
                <a:latin typeface="Arial" panose="020B0604020202020204" pitchFamily="34" charset="0"/>
              </a:rPr>
              <a:t>، </a:t>
            </a:r>
            <a:r>
              <a:rPr lang="en-US" noProof="0" dirty="0" err="1">
                <a:latin typeface="Arial" panose="020B0604020202020204" pitchFamily="34" charset="0"/>
              </a:rPr>
              <a:t>لم</a:t>
            </a:r>
            <a:r>
              <a:rPr lang="en-US" noProof="0" dirty="0">
                <a:latin typeface="Arial" panose="020B0604020202020204" pitchFamily="34" charset="0"/>
              </a:rPr>
              <a:t> </a:t>
            </a:r>
            <a:r>
              <a:rPr lang="en-US" noProof="0" dirty="0" err="1">
                <a:latin typeface="Arial" panose="020B0604020202020204" pitchFamily="34" charset="0"/>
              </a:rPr>
              <a:t>نكتفِ</a:t>
            </a:r>
            <a:r>
              <a:rPr lang="en-US" noProof="0" dirty="0">
                <a:latin typeface="Arial" panose="020B0604020202020204" pitchFamily="34" charset="0"/>
              </a:rPr>
              <a:t> </a:t>
            </a:r>
            <a:r>
              <a:rPr lang="en-US" noProof="0" dirty="0" err="1">
                <a:latin typeface="Arial" panose="020B0604020202020204" pitchFamily="34" charset="0"/>
              </a:rPr>
              <a:t>بتسمية</a:t>
            </a:r>
            <a:r>
              <a:rPr lang="en-US" noProof="0" dirty="0">
                <a:latin typeface="Arial" panose="020B0604020202020204" pitchFamily="34" charset="0"/>
              </a:rPr>
              <a:t> </a:t>
            </a:r>
            <a:r>
              <a:rPr lang="en-US" noProof="0" dirty="0" err="1">
                <a:latin typeface="Arial" panose="020B0604020202020204" pitchFamily="34" charset="0"/>
              </a:rPr>
              <a:t>سفينة</a:t>
            </a:r>
            <a:r>
              <a:rPr lang="en-US" noProof="0" dirty="0">
                <a:latin typeface="Arial" panose="020B0604020202020204" pitchFamily="34" charset="0"/>
              </a:rPr>
              <a:t> </a:t>
            </a:r>
            <a:r>
              <a:rPr lang="en-US" noProof="0" dirty="0" err="1">
                <a:latin typeface="Arial" panose="020B0604020202020204" pitchFamily="34" charset="0"/>
              </a:rPr>
              <a:t>جديدة</a:t>
            </a:r>
            <a:r>
              <a:rPr lang="en-US" noProof="0" dirty="0">
                <a:latin typeface="Arial" panose="020B0604020202020204" pitchFamily="34" charset="0"/>
              </a:rPr>
              <a:t>، </a:t>
            </a:r>
            <a:r>
              <a:rPr lang="en-US" noProof="0" dirty="0" err="1">
                <a:latin typeface="Arial" panose="020B0604020202020204" pitchFamily="34" charset="0"/>
              </a:rPr>
              <a:t>بل</a:t>
            </a:r>
            <a:r>
              <a:rPr lang="en-US" noProof="0" dirty="0">
                <a:latin typeface="Arial" panose="020B0604020202020204" pitchFamily="34" charset="0"/>
              </a:rPr>
              <a:t> </a:t>
            </a:r>
            <a:r>
              <a:rPr lang="en-US" noProof="0" dirty="0" err="1">
                <a:latin typeface="Arial" panose="020B0604020202020204" pitchFamily="34" charset="0"/>
              </a:rPr>
              <a:t>احتفلنا</a:t>
            </a:r>
            <a:r>
              <a:rPr lang="en-US" noProof="0" dirty="0">
                <a:latin typeface="Arial" panose="020B0604020202020204" pitchFamily="34" charset="0"/>
              </a:rPr>
              <a:t> </a:t>
            </a:r>
            <a:r>
              <a:rPr lang="en-US" noProof="0" dirty="0" err="1">
                <a:latin typeface="Arial" panose="020B0604020202020204" pitchFamily="34" charset="0"/>
              </a:rPr>
              <a:t>بتحالف</a:t>
            </a:r>
            <a:r>
              <a:rPr lang="en-US" noProof="0" dirty="0">
                <a:latin typeface="Arial" panose="020B0604020202020204" pitchFamily="34" charset="0"/>
              </a:rPr>
              <a:t> </a:t>
            </a:r>
            <a:r>
              <a:rPr lang="en-US" noProof="0" dirty="0" err="1">
                <a:latin typeface="Arial" panose="020B0604020202020204" pitchFamily="34" charset="0"/>
              </a:rPr>
              <a:t>ورؤية</a:t>
            </a:r>
            <a:endParaRPr lang="en-US" noProof="0" dirty="0">
              <a:latin typeface="Arial" panose="020B0604020202020204" pitchFamily="34" charset="0"/>
            </a:endParaRPr>
          </a:p>
          <a:p>
            <a:pPr marL="0" indent="0" algn="r" rtl="1">
              <a:buNone/>
            </a:pPr>
            <a:r>
              <a:rPr lang="en-US" noProof="0" dirty="0" err="1">
                <a:latin typeface="Arial" panose="020B0604020202020204" pitchFamily="34" charset="0"/>
              </a:rPr>
              <a:t>ووعد</a:t>
            </a:r>
            <a:r>
              <a:rPr lang="en-US" noProof="0" dirty="0">
                <a:latin typeface="Arial" panose="020B0604020202020204" pitchFamily="34" charset="0"/>
              </a:rPr>
              <a:t>: </a:t>
            </a:r>
            <a:r>
              <a:rPr lang="en-US" noProof="0" dirty="0" err="1">
                <a:latin typeface="Arial" panose="020B0604020202020204" pitchFamily="34" charset="0"/>
              </a:rPr>
              <a:t>وعد</a:t>
            </a:r>
            <a:r>
              <a:rPr lang="en-US" noProof="0" dirty="0">
                <a:latin typeface="Arial" panose="020B0604020202020204" pitchFamily="34" charset="0"/>
              </a:rPr>
              <a:t> </a:t>
            </a:r>
            <a:r>
              <a:rPr lang="en-US" noProof="0" dirty="0" err="1">
                <a:latin typeface="Arial" panose="020B0604020202020204" pitchFamily="34" charset="0"/>
              </a:rPr>
              <a:t>بمستقبل</a:t>
            </a:r>
            <a:r>
              <a:rPr lang="en-US" noProof="0" dirty="0">
                <a:latin typeface="Arial" panose="020B0604020202020204" pitchFamily="34" charset="0"/>
              </a:rPr>
              <a:t> </a:t>
            </a:r>
            <a:r>
              <a:rPr lang="en-US" noProof="0" dirty="0" err="1">
                <a:latin typeface="Arial" panose="020B0604020202020204" pitchFamily="34" charset="0"/>
              </a:rPr>
              <a:t>مشترك</a:t>
            </a:r>
            <a:r>
              <a:rPr lang="en-US" noProof="0" dirty="0">
                <a:latin typeface="Arial" panose="020B0604020202020204" pitchFamily="34" charset="0"/>
              </a:rPr>
              <a:t> </a:t>
            </a:r>
            <a:r>
              <a:rPr lang="en-US" noProof="0" dirty="0" err="1">
                <a:latin typeface="Arial" panose="020B0604020202020204" pitchFamily="34" charset="0"/>
              </a:rPr>
              <a:t>بين</a:t>
            </a:r>
            <a:r>
              <a:rPr lang="en-US" noProof="0" dirty="0">
                <a:latin typeface="Arial" panose="020B0604020202020204" pitchFamily="34" charset="0"/>
              </a:rPr>
              <a:t> </a:t>
            </a:r>
            <a:r>
              <a:rPr lang="en-US" noProof="0" dirty="0" err="1">
                <a:latin typeface="Arial" panose="020B0604020202020204" pitchFamily="34" charset="0"/>
              </a:rPr>
              <a:t>المغرب</a:t>
            </a:r>
            <a:r>
              <a:rPr lang="en-US" noProof="0" dirty="0">
                <a:latin typeface="Arial" panose="020B0604020202020204" pitchFamily="34" charset="0"/>
              </a:rPr>
              <a:t> </a:t>
            </a:r>
            <a:r>
              <a:rPr lang="en-US" noProof="0" dirty="0" err="1">
                <a:latin typeface="Arial" panose="020B0604020202020204" pitchFamily="34" charset="0"/>
              </a:rPr>
              <a:t>والبحر</a:t>
            </a:r>
            <a:r>
              <a:rPr lang="en-US" noProof="0" dirty="0">
                <a:latin typeface="Arial" panose="020B0604020202020204" pitchFamily="34" charset="0"/>
              </a:rPr>
              <a:t> </a:t>
            </a:r>
            <a:r>
              <a:rPr lang="en-US" noProof="0" dirty="0" err="1">
                <a:latin typeface="Arial" panose="020B0604020202020204" pitchFamily="34" charset="0"/>
              </a:rPr>
              <a:t>األبيض</a:t>
            </a:r>
            <a:r>
              <a:rPr lang="en-US" noProof="0" dirty="0">
                <a:latin typeface="Arial" panose="020B0604020202020204" pitchFamily="34" charset="0"/>
              </a:rPr>
              <a:t> </a:t>
            </a:r>
          </a:p>
          <a:p>
            <a:pPr marL="0" indent="0" algn="r" rtl="1">
              <a:buNone/>
            </a:pPr>
            <a:r>
              <a:rPr lang="en-US" noProof="0" dirty="0" err="1">
                <a:latin typeface="Arial" panose="020B0604020202020204" pitchFamily="34" charset="0"/>
              </a:rPr>
              <a:t>المتوسط</a:t>
            </a:r>
            <a:r>
              <a:rPr lang="en-US" noProof="0" dirty="0">
                <a:latin typeface="Arial" panose="020B0604020202020204" pitchFamily="34" charset="0"/>
              </a:rPr>
              <a:t>. </a:t>
            </a:r>
          </a:p>
          <a:p>
            <a:pPr marL="0" indent="0" algn="r" rtl="1">
              <a:buNone/>
            </a:pPr>
            <a:r>
              <a:rPr lang="en-US" noProof="0" dirty="0" err="1">
                <a:latin typeface="Arial" panose="020B0604020202020204" pitchFamily="34" charset="0"/>
              </a:rPr>
              <a:t>نشكر</a:t>
            </a:r>
            <a:r>
              <a:rPr lang="en-US" noProof="0" dirty="0">
                <a:latin typeface="Arial" panose="020B0604020202020204" pitchFamily="34" charset="0"/>
              </a:rPr>
              <a:t> </a:t>
            </a:r>
            <a:r>
              <a:rPr lang="en-US" noProof="0" dirty="0" err="1">
                <a:latin typeface="Arial" panose="020B0604020202020204" pitchFamily="34" charset="0"/>
              </a:rPr>
              <a:t>كل</a:t>
            </a:r>
            <a:r>
              <a:rPr lang="en-US" noProof="0" dirty="0">
                <a:latin typeface="Arial" panose="020B0604020202020204" pitchFamily="34" charset="0"/>
              </a:rPr>
              <a:t> </a:t>
            </a:r>
            <a:r>
              <a:rPr lang="en-US" noProof="0" dirty="0" err="1">
                <a:latin typeface="Arial" panose="020B0604020202020204" pitchFamily="34" charset="0"/>
              </a:rPr>
              <a:t>واحد</a:t>
            </a:r>
            <a:r>
              <a:rPr lang="en-US" noProof="0" dirty="0">
                <a:latin typeface="Arial" panose="020B0604020202020204" pitchFamily="34" charset="0"/>
              </a:rPr>
              <a:t> </a:t>
            </a:r>
            <a:r>
              <a:rPr lang="en-US" noProof="0" dirty="0" err="1">
                <a:latin typeface="Arial" panose="020B0604020202020204" pitchFamily="34" charset="0"/>
              </a:rPr>
              <a:t>منكم</a:t>
            </a:r>
            <a:r>
              <a:rPr lang="en-US" noProof="0" dirty="0">
                <a:latin typeface="Arial" panose="020B0604020202020204" pitchFamily="34" charset="0"/>
              </a:rPr>
              <a:t> </a:t>
            </a:r>
            <a:r>
              <a:rPr lang="en-US" noProof="0" dirty="0" err="1">
                <a:latin typeface="Arial" panose="020B0604020202020204" pitchFamily="34" charset="0"/>
              </a:rPr>
              <a:t>بحرارة</a:t>
            </a:r>
            <a:r>
              <a:rPr lang="en-US" noProof="0" dirty="0">
                <a:latin typeface="Arial" panose="020B0604020202020204" pitchFamily="34" charset="0"/>
              </a:rPr>
              <a:t> </a:t>
            </a:r>
            <a:r>
              <a:rPr lang="en-US" noProof="0" dirty="0" err="1">
                <a:latin typeface="Arial" panose="020B0604020202020204" pitchFamily="34" charset="0"/>
              </a:rPr>
              <a:t>على</a:t>
            </a:r>
            <a:r>
              <a:rPr lang="en-US" noProof="0" dirty="0">
                <a:latin typeface="Arial" panose="020B0604020202020204" pitchFamily="34" charset="0"/>
              </a:rPr>
              <a:t> </a:t>
            </a:r>
            <a:r>
              <a:rPr lang="en-US" noProof="0" dirty="0" err="1">
                <a:latin typeface="Arial" panose="020B0604020202020204" pitchFamily="34" charset="0"/>
              </a:rPr>
              <a:t>حضوركم</a:t>
            </a:r>
            <a:r>
              <a:rPr lang="en-US" noProof="0" dirty="0">
                <a:latin typeface="Arial" panose="020B0604020202020204" pitchFamily="34" charset="0"/>
              </a:rPr>
              <a:t> </a:t>
            </a:r>
            <a:r>
              <a:rPr lang="en-US" noProof="0" dirty="0" err="1">
                <a:latin typeface="Arial" panose="020B0604020202020204" pitchFamily="34" charset="0"/>
              </a:rPr>
              <a:t>وأسئلتكم</a:t>
            </a:r>
            <a:r>
              <a:rPr lang="en-US" noProof="0" dirty="0">
                <a:latin typeface="Arial" panose="020B0604020202020204" pitchFamily="34" charset="0"/>
              </a:rPr>
              <a:t>. </a:t>
            </a:r>
          </a:p>
          <a:p>
            <a:pPr marL="0" indent="0" algn="r" rtl="1">
              <a:buNone/>
            </a:pPr>
            <a:r>
              <a:rPr lang="en-US" noProof="0" dirty="0" err="1">
                <a:latin typeface="Arial" panose="020B0604020202020204" pitchFamily="34" charset="0"/>
              </a:rPr>
              <a:t>سيتم</a:t>
            </a:r>
            <a:r>
              <a:rPr lang="en-US" noProof="0" dirty="0">
                <a:latin typeface="Arial" panose="020B0604020202020204" pitchFamily="34" charset="0"/>
              </a:rPr>
              <a:t> </a:t>
            </a:r>
            <a:r>
              <a:rPr lang="en-US" noProof="0" dirty="0" err="1">
                <a:latin typeface="Arial" panose="020B0604020202020204" pitchFamily="34" charset="0"/>
              </a:rPr>
              <a:t>تسليم</a:t>
            </a:r>
            <a:r>
              <a:rPr lang="en-US" noProof="0" dirty="0">
                <a:latin typeface="Arial" panose="020B0604020202020204" pitchFamily="34" charset="0"/>
              </a:rPr>
              <a:t> </a:t>
            </a:r>
            <a:r>
              <a:rPr lang="en-US" noProof="0" dirty="0" err="1">
                <a:latin typeface="Arial" panose="020B0604020202020204" pitchFamily="34" charset="0"/>
              </a:rPr>
              <a:t>الملف</a:t>
            </a:r>
            <a:r>
              <a:rPr lang="en-US" noProof="0" dirty="0">
                <a:latin typeface="Arial" panose="020B0604020202020204" pitchFamily="34" charset="0"/>
              </a:rPr>
              <a:t> </a:t>
            </a:r>
            <a:r>
              <a:rPr lang="en-US" noProof="0" dirty="0" err="1">
                <a:latin typeface="Arial" panose="020B0604020202020204" pitchFamily="34" charset="0"/>
              </a:rPr>
              <a:t>الصحفي</a:t>
            </a:r>
            <a:r>
              <a:rPr lang="en-US" noProof="0" dirty="0">
                <a:latin typeface="Arial" panose="020B0604020202020204" pitchFamily="34" charset="0"/>
              </a:rPr>
              <a:t> </a:t>
            </a:r>
            <a:r>
              <a:rPr lang="en-US" noProof="0" dirty="0" err="1">
                <a:latin typeface="Arial" panose="020B0604020202020204" pitchFamily="34" charset="0"/>
              </a:rPr>
              <a:t>الكامل</a:t>
            </a:r>
            <a:r>
              <a:rPr lang="en-US" noProof="0" dirty="0">
                <a:latin typeface="Arial" panose="020B0604020202020204" pitchFamily="34" charset="0"/>
              </a:rPr>
              <a:t> </a:t>
            </a:r>
            <a:r>
              <a:rPr lang="en-US" noProof="0" dirty="0" err="1">
                <a:latin typeface="Arial" panose="020B0604020202020204" pitchFamily="34" charset="0"/>
              </a:rPr>
              <a:t>لكم</a:t>
            </a:r>
            <a:r>
              <a:rPr lang="en-US" noProof="0" dirty="0">
                <a:latin typeface="Arial" panose="020B0604020202020204" pitchFamily="34" charset="0"/>
              </a:rPr>
              <a:t> </a:t>
            </a:r>
            <a:r>
              <a:rPr lang="en-US" noProof="0" dirty="0" err="1">
                <a:latin typeface="Arial" panose="020B0604020202020204" pitchFamily="34" charset="0"/>
              </a:rPr>
              <a:t>وإرساله</a:t>
            </a:r>
            <a:r>
              <a:rPr lang="en-US" noProof="0" dirty="0">
                <a:latin typeface="Arial" panose="020B0604020202020204" pitchFamily="34" charset="0"/>
              </a:rPr>
              <a:t> </a:t>
            </a:r>
            <a:r>
              <a:rPr lang="en-US" noProof="0" dirty="0" err="1">
                <a:latin typeface="Arial" panose="020B0604020202020204" pitchFamily="34" charset="0"/>
              </a:rPr>
              <a:t>عبر</a:t>
            </a:r>
            <a:r>
              <a:rPr lang="en-US" noProof="0" dirty="0">
                <a:latin typeface="Arial" panose="020B0604020202020204" pitchFamily="34" charset="0"/>
              </a:rPr>
              <a:t> </a:t>
            </a:r>
            <a:r>
              <a:rPr lang="en-US" noProof="0" dirty="0" err="1">
                <a:latin typeface="Arial" panose="020B0604020202020204" pitchFamily="34" charset="0"/>
              </a:rPr>
              <a:t>البريد</a:t>
            </a:r>
            <a:r>
              <a:rPr lang="en-US" noProof="0" dirty="0">
                <a:latin typeface="Arial" panose="020B0604020202020204" pitchFamily="34" charset="0"/>
              </a:rPr>
              <a:t>  </a:t>
            </a:r>
          </a:p>
          <a:p>
            <a:pPr marL="0" indent="0" algn="r" rtl="1">
              <a:buNone/>
            </a:pPr>
            <a:r>
              <a:rPr lang="en-US" noProof="0" dirty="0" err="1">
                <a:latin typeface="Arial" panose="020B0604020202020204" pitchFamily="34" charset="0"/>
              </a:rPr>
              <a:t>اإللكتروني</a:t>
            </a:r>
            <a:r>
              <a:rPr lang="en-US" noProof="0" dirty="0">
                <a:latin typeface="Arial" panose="020B0604020202020204" pitchFamily="34" charset="0"/>
              </a:rPr>
              <a:t>. </a:t>
            </a:r>
          </a:p>
          <a:p>
            <a:pPr marL="0" indent="0" algn="r" rtl="1">
              <a:buNone/>
            </a:pPr>
            <a:r>
              <a:rPr lang="en-US" noProof="0" dirty="0" err="1">
                <a:latin typeface="Arial" panose="020B0604020202020204" pitchFamily="34" charset="0"/>
              </a:rPr>
              <a:t>أدعوكم</a:t>
            </a:r>
            <a:r>
              <a:rPr lang="en-US" noProof="0" dirty="0">
                <a:latin typeface="Arial" panose="020B0604020202020204" pitchFamily="34" charset="0"/>
              </a:rPr>
              <a:t> </a:t>
            </a:r>
            <a:r>
              <a:rPr lang="en-US" noProof="0" dirty="0" err="1">
                <a:latin typeface="Arial" panose="020B0604020202020204" pitchFamily="34" charset="0"/>
              </a:rPr>
              <a:t>لمشاركة</a:t>
            </a:r>
            <a:r>
              <a:rPr lang="en-US" noProof="0" dirty="0">
                <a:latin typeface="Arial" panose="020B0604020202020204" pitchFamily="34" charset="0"/>
              </a:rPr>
              <a:t> </a:t>
            </a:r>
            <a:r>
              <a:rPr lang="en-US" noProof="0" dirty="0" err="1">
                <a:latin typeface="Arial" panose="020B0604020202020204" pitchFamily="34" charset="0"/>
              </a:rPr>
              <a:t>غداء</a:t>
            </a:r>
            <a:r>
              <a:rPr lang="en-US" noProof="0" dirty="0">
                <a:latin typeface="Arial" panose="020B0604020202020204" pitchFamily="34" charset="0"/>
              </a:rPr>
              <a:t> </a:t>
            </a:r>
            <a:r>
              <a:rPr lang="en-US" noProof="0" dirty="0" err="1">
                <a:latin typeface="Arial" panose="020B0604020202020204" pitchFamily="34" charset="0"/>
              </a:rPr>
              <a:t>ودي</a:t>
            </a:r>
            <a:r>
              <a:rPr lang="en-US" noProof="0" dirty="0">
                <a:latin typeface="Arial" panose="020B0604020202020204" pitchFamily="34" charset="0"/>
              </a:rPr>
              <a:t> </a:t>
            </a:r>
            <a:r>
              <a:rPr lang="en-US" noProof="0" dirty="0" err="1">
                <a:latin typeface="Arial" panose="020B0604020202020204" pitchFamily="34" charset="0"/>
              </a:rPr>
              <a:t>في</a:t>
            </a:r>
            <a:r>
              <a:rPr lang="en-US" noProof="0" dirty="0">
                <a:latin typeface="Arial" panose="020B0604020202020204" pitchFamily="34" charset="0"/>
              </a:rPr>
              <a:t> </a:t>
            </a:r>
            <a:r>
              <a:rPr lang="en-US" noProof="0" dirty="0" err="1">
                <a:latin typeface="Arial" panose="020B0604020202020204" pitchFamily="34" charset="0"/>
              </a:rPr>
              <a:t>المنتجع</a:t>
            </a:r>
            <a:r>
              <a:rPr lang="en-US" noProof="0" dirty="0">
                <a:latin typeface="Arial" panose="020B0604020202020204" pitchFamily="34" charset="0"/>
              </a:rPr>
              <a:t>. </a:t>
            </a:r>
          </a:p>
          <a:p>
            <a:pPr marL="0" indent="0" algn="r" rtl="1">
              <a:buNone/>
            </a:pPr>
            <a:r>
              <a:rPr lang="en-US" noProof="0" dirty="0" err="1">
                <a:latin typeface="Arial" panose="020B0604020202020204" pitchFamily="34" charset="0"/>
              </a:rPr>
              <a:t>وعند</a:t>
            </a:r>
            <a:r>
              <a:rPr lang="en-US" noProof="0" dirty="0">
                <a:latin typeface="Arial" panose="020B0604020202020204" pitchFamily="34" charset="0"/>
              </a:rPr>
              <a:t> </a:t>
            </a:r>
            <a:r>
              <a:rPr lang="en-US" noProof="0" dirty="0" err="1">
                <a:latin typeface="Arial" panose="020B0604020202020204" pitchFamily="34" charset="0"/>
              </a:rPr>
              <a:t>الساعة</a:t>
            </a:r>
            <a:r>
              <a:rPr lang="en-US" noProof="0" dirty="0">
                <a:latin typeface="Arial" panose="020B0604020202020204" pitchFamily="34" charset="0"/>
              </a:rPr>
              <a:t> </a:t>
            </a:r>
            <a:r>
              <a:rPr lang="en-US" noProof="0" dirty="0" err="1">
                <a:latin typeface="Arial" panose="020B0604020202020204" pitchFamily="34" charset="0"/>
              </a:rPr>
              <a:t>الثانية</a:t>
            </a:r>
            <a:r>
              <a:rPr lang="en-US" noProof="0" dirty="0">
                <a:latin typeface="Arial" panose="020B0604020202020204" pitchFamily="34" charset="0"/>
              </a:rPr>
              <a:t> </a:t>
            </a:r>
            <a:r>
              <a:rPr lang="en-US" noProof="0" dirty="0" err="1">
                <a:latin typeface="Arial" panose="020B0604020202020204" pitchFamily="34" charset="0"/>
              </a:rPr>
              <a:t>والنصف</a:t>
            </a:r>
            <a:r>
              <a:rPr lang="en-US" noProof="0" dirty="0">
                <a:latin typeface="Arial" panose="020B0604020202020204" pitchFamily="34" charset="0"/>
              </a:rPr>
              <a:t> </a:t>
            </a:r>
            <a:r>
              <a:rPr lang="en-US" noProof="0" dirty="0" err="1">
                <a:latin typeface="Arial" panose="020B0604020202020204" pitchFamily="34" charset="0"/>
              </a:rPr>
              <a:t>بعد</a:t>
            </a:r>
            <a:r>
              <a:rPr lang="en-US" noProof="0" dirty="0">
                <a:latin typeface="Arial" panose="020B0604020202020204" pitchFamily="34" charset="0"/>
              </a:rPr>
              <a:t> </a:t>
            </a:r>
            <a:r>
              <a:rPr lang="en-US" noProof="0" dirty="0" err="1">
                <a:latin typeface="Arial" panose="020B0604020202020204" pitchFamily="34" charset="0"/>
              </a:rPr>
              <a:t>الظهر</a:t>
            </a:r>
            <a:r>
              <a:rPr lang="en-US" noProof="0" dirty="0">
                <a:latin typeface="Arial" panose="020B0604020202020204" pitchFamily="34" charset="0"/>
              </a:rPr>
              <a:t>، </a:t>
            </a:r>
            <a:r>
              <a:rPr lang="en-US" noProof="0" dirty="0" err="1">
                <a:latin typeface="Arial" panose="020B0604020202020204" pitchFamily="34" charset="0"/>
              </a:rPr>
              <a:t>ستقلكم</a:t>
            </a:r>
            <a:r>
              <a:rPr lang="en-US" noProof="0" dirty="0">
                <a:latin typeface="Arial" panose="020B0604020202020204" pitchFamily="34" charset="0"/>
              </a:rPr>
              <a:t> </a:t>
            </a:r>
            <a:r>
              <a:rPr lang="en-US" noProof="0" dirty="0" err="1">
                <a:latin typeface="Arial" panose="020B0604020202020204" pitchFamily="34" charset="0"/>
              </a:rPr>
              <a:t>حافلة</a:t>
            </a:r>
            <a:r>
              <a:rPr lang="en-US" noProof="0" dirty="0">
                <a:latin typeface="Arial" panose="020B0604020202020204" pitchFamily="34" charset="0"/>
              </a:rPr>
              <a:t> </a:t>
            </a:r>
            <a:r>
              <a:rPr lang="en-US" noProof="0" dirty="0" err="1">
                <a:latin typeface="Arial" panose="020B0604020202020204" pitchFamily="34" charset="0"/>
              </a:rPr>
              <a:t>إلى</a:t>
            </a:r>
            <a:r>
              <a:rPr lang="en-US" noProof="0" dirty="0">
                <a:latin typeface="Arial" panose="020B0604020202020204" pitchFamily="34" charset="0"/>
              </a:rPr>
              <a:t> </a:t>
            </a:r>
          </a:p>
          <a:p>
            <a:pPr marL="0" indent="0" algn="r" rtl="1">
              <a:buNone/>
            </a:pPr>
            <a:r>
              <a:rPr lang="en-US" noProof="0" dirty="0" err="1">
                <a:latin typeface="Arial" panose="020B0604020202020204" pitchFamily="34" charset="0"/>
              </a:rPr>
              <a:t>فندق</a:t>
            </a:r>
            <a:r>
              <a:rPr lang="en-US" noProof="0" dirty="0">
                <a:latin typeface="Arial" panose="020B0604020202020204" pitchFamily="34" charset="0"/>
              </a:rPr>
              <a:t> BARCELO . ……</a:t>
            </a:r>
          </a:p>
          <a:p>
            <a:pPr marL="0" indent="0" algn="r" rtl="1">
              <a:buNone/>
            </a:pPr>
            <a:r>
              <a:rPr lang="en-US" noProof="0" dirty="0">
                <a:latin typeface="Arial" panose="020B0604020202020204" pitchFamily="34" charset="0"/>
              </a:rPr>
              <a:t> </a:t>
            </a:r>
            <a:r>
              <a:rPr lang="en-US" noProof="0" dirty="0" err="1">
                <a:latin typeface="Arial" panose="020B0604020202020204" pitchFamily="34" charset="0"/>
              </a:rPr>
              <a:t>شركة</a:t>
            </a:r>
            <a:r>
              <a:rPr lang="en-US" noProof="0" dirty="0">
                <a:latin typeface="Arial" panose="020B0604020202020204" pitchFamily="34" charset="0"/>
              </a:rPr>
              <a:t>   GNV  </a:t>
            </a:r>
            <a:r>
              <a:rPr lang="en-US" noProof="0" dirty="0" err="1">
                <a:latin typeface="Arial" panose="020B0604020202020204" pitchFamily="34" charset="0"/>
              </a:rPr>
              <a:t>تعد</a:t>
            </a:r>
            <a:r>
              <a:rPr lang="en-US" noProof="0" dirty="0">
                <a:latin typeface="Arial" panose="020B0604020202020204" pitchFamily="34" charset="0"/>
              </a:rPr>
              <a:t> </a:t>
            </a:r>
            <a:r>
              <a:rPr lang="en-US" noProof="0" dirty="0" err="1">
                <a:latin typeface="Arial" panose="020B0604020202020204" pitchFamily="34" charset="0"/>
              </a:rPr>
              <a:t>كم</a:t>
            </a:r>
            <a:r>
              <a:rPr lang="en-US" noProof="0" dirty="0">
                <a:latin typeface="Arial" panose="020B0604020202020204" pitchFamily="34" charset="0"/>
              </a:rPr>
              <a:t> </a:t>
            </a:r>
            <a:r>
              <a:rPr lang="en-US" noProof="0" dirty="0" err="1">
                <a:latin typeface="Arial" panose="020B0604020202020204" pitchFamily="34" charset="0"/>
              </a:rPr>
              <a:t>في</a:t>
            </a:r>
            <a:r>
              <a:rPr lang="en-US" noProof="0" dirty="0">
                <a:latin typeface="Arial" panose="020B0604020202020204" pitchFamily="34" charset="0"/>
              </a:rPr>
              <a:t> </a:t>
            </a:r>
            <a:r>
              <a:rPr lang="en-US" noProof="0" dirty="0" err="1">
                <a:latin typeface="Arial" panose="020B0604020202020204" pitchFamily="34" charset="0"/>
              </a:rPr>
              <a:t>العام</a:t>
            </a:r>
            <a:r>
              <a:rPr lang="en-US" noProof="0" dirty="0">
                <a:latin typeface="Arial" panose="020B0604020202020204" pitchFamily="34" charset="0"/>
              </a:rPr>
              <a:t> </a:t>
            </a:r>
            <a:r>
              <a:rPr lang="en-US" noProof="0" dirty="0" err="1">
                <a:latin typeface="Arial" panose="020B0604020202020204" pitchFamily="34" charset="0"/>
              </a:rPr>
              <a:t>المقبل</a:t>
            </a:r>
            <a:r>
              <a:rPr lang="en-US" noProof="0" dirty="0">
                <a:latin typeface="Arial" panose="020B0604020202020204" pitchFamily="34" charset="0"/>
              </a:rPr>
              <a:t> </a:t>
            </a:r>
            <a:r>
              <a:rPr lang="en-US" noProof="0" dirty="0" err="1">
                <a:latin typeface="Arial" panose="020B0604020202020204" pitchFamily="34" charset="0"/>
              </a:rPr>
              <a:t>مع</a:t>
            </a:r>
            <a:r>
              <a:rPr lang="en-US" noProof="0" dirty="0">
                <a:latin typeface="Arial" panose="020B0604020202020204" pitchFamily="34" charset="0"/>
              </a:rPr>
              <a:t> </a:t>
            </a:r>
            <a:r>
              <a:rPr lang="en-US" noProof="0" dirty="0" err="1"/>
              <a:t>المزيد</a:t>
            </a:r>
            <a:r>
              <a:rPr lang="en-US" noProof="0" dirty="0"/>
              <a:t> </a:t>
            </a:r>
            <a:r>
              <a:rPr lang="en-US" noProof="0" dirty="0" err="1"/>
              <a:t>من</a:t>
            </a:r>
            <a:r>
              <a:rPr lang="en-US" noProof="0" dirty="0"/>
              <a:t> </a:t>
            </a:r>
            <a:r>
              <a:rPr lang="en-US" noProof="0" dirty="0" err="1"/>
              <a:t>المستجدات</a:t>
            </a:r>
            <a:r>
              <a:rPr lang="en-US" noProof="0" dirty="0"/>
              <a:t>، </a:t>
            </a:r>
          </a:p>
          <a:p>
            <a:pPr marL="0" indent="0" algn="r" rtl="1">
              <a:buNone/>
            </a:pPr>
            <a:r>
              <a:rPr lang="en-US" noProof="0" dirty="0" err="1"/>
              <a:t>ومع</a:t>
            </a:r>
            <a:r>
              <a:rPr lang="en-US" noProof="0" dirty="0"/>
              <a:t> </a:t>
            </a:r>
            <a:r>
              <a:rPr lang="en-US" noProof="0" dirty="0" err="1"/>
              <a:t>بزوغ</a:t>
            </a:r>
            <a:r>
              <a:rPr lang="en-US" noProof="0" dirty="0"/>
              <a:t> </a:t>
            </a:r>
            <a:r>
              <a:rPr lang="en-US" noProof="0" dirty="0" err="1"/>
              <a:t>فجر</a:t>
            </a:r>
            <a:r>
              <a:rPr lang="en-US" noProof="0" dirty="0"/>
              <a:t> </a:t>
            </a:r>
            <a:r>
              <a:rPr lang="en-US" noProof="0" dirty="0" err="1"/>
              <a:t>جديد</a:t>
            </a:r>
            <a:r>
              <a:rPr lang="en-US" noProof="0" dirty="0"/>
              <a:t> </a:t>
            </a:r>
            <a:r>
              <a:rPr lang="en-US" noProof="0" dirty="0" err="1"/>
              <a:t>من</a:t>
            </a:r>
            <a:r>
              <a:rPr lang="en-US" noProof="0" dirty="0"/>
              <a:t> </a:t>
            </a:r>
            <a:r>
              <a:rPr lang="en-US" b="1" noProof="0" dirty="0"/>
              <a:t>Aurora</a:t>
            </a:r>
            <a:r>
              <a:rPr lang="en-US" noProof="0" dirty="0"/>
              <a:t>  </a:t>
            </a:r>
            <a:r>
              <a:rPr lang="en-US" noProof="0" dirty="0" err="1"/>
              <a:t>المضيئة</a:t>
            </a:r>
            <a:r>
              <a:rPr lang="en-US" noProof="0" dirty="0"/>
              <a:t>. </a:t>
            </a:r>
            <a:endParaRPr lang="en-US" noProof="0" dirty="0">
              <a:latin typeface="Arial" panose="020B0604020202020204" pitchFamily="34" charset="0"/>
            </a:endParaRPr>
          </a:p>
          <a:p>
            <a:pPr algn="r" rtl="1"/>
            <a:endParaRPr lang="en-US" noProof="0" dirty="0"/>
          </a:p>
        </p:txBody>
      </p:sp>
    </p:spTree>
    <p:extLst>
      <p:ext uri="{BB962C8B-B14F-4D97-AF65-F5344CB8AC3E}">
        <p14:creationId xmlns:p14="http://schemas.microsoft.com/office/powerpoint/2010/main" val="627493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659765" y="1111128"/>
            <a:ext cx="7824469" cy="5585619"/>
          </a:xfrm>
        </p:spPr>
        <p:txBody>
          <a:bodyPr anchor="ctr">
            <a:normAutofit fontScale="25000" lnSpcReduction="20000"/>
          </a:bodyPr>
          <a:lstStyle/>
          <a:p>
            <a:pPr marL="0" indent="0">
              <a:lnSpc>
                <a:spcPct val="120000"/>
              </a:lnSpc>
              <a:spcBef>
                <a:spcPts val="0"/>
              </a:spcBef>
              <a:buNone/>
            </a:pPr>
            <a:r>
              <a:rPr lang="fr-FR" sz="8000" dirty="0">
                <a:latin typeface="Arial" panose="020B0604020202020204" pitchFamily="34" charset="0"/>
                <a:cs typeface="Arial" panose="020B0604020202020204" pitchFamily="34" charset="0"/>
              </a:rPr>
              <a:t>…….. Ma belle aventure  à bord de ce beau paquebot qu’est la compagnie  </a:t>
            </a:r>
            <a:r>
              <a:rPr lang="fr-FR" sz="8000" b="1" dirty="0">
                <a:latin typeface="Arial" panose="020B0604020202020204" pitchFamily="34" charset="0"/>
                <a:cs typeface="Arial" panose="020B0604020202020204" pitchFamily="34" charset="0"/>
              </a:rPr>
              <a:t>GNV succursale  du groupe maritime MSC</a:t>
            </a:r>
            <a:r>
              <a:rPr lang="fr-FR" sz="8000" dirty="0">
                <a:latin typeface="Arial" panose="020B0604020202020204" pitchFamily="34" charset="0"/>
                <a:cs typeface="Arial" panose="020B0604020202020204" pitchFamily="34" charset="0"/>
              </a:rPr>
              <a:t>  a commencé il y a de cela 4 ans , grâce à mon engagement auprès de Media Pro , Je suis témoin de  cette évolution magnifique, engageante et dynamique dans le monde de la traversée maritime méditerranéenne. </a:t>
            </a:r>
          </a:p>
          <a:p>
            <a:pPr marL="0" indent="0">
              <a:lnSpc>
                <a:spcPct val="120000"/>
              </a:lnSpc>
              <a:spcBef>
                <a:spcPts val="0"/>
              </a:spcBef>
              <a:buNone/>
            </a:pPr>
            <a:r>
              <a:rPr lang="fr-FR" sz="8000" dirty="0">
                <a:latin typeface="Arial" panose="020B0604020202020204" pitchFamily="34" charset="0"/>
                <a:cs typeface="Arial" panose="020B0604020202020204" pitchFamily="34" charset="0"/>
              </a:rPr>
              <a:t>Au-delà </a:t>
            </a:r>
            <a:r>
              <a:rPr lang="fr-FR" sz="8000" b="1" dirty="0">
                <a:latin typeface="Arial" panose="020B0604020202020204" pitchFamily="34" charset="0"/>
                <a:cs typeface="Arial" panose="020B0604020202020204" pitchFamily="34" charset="0"/>
              </a:rPr>
              <a:t>d’un accompagnement </a:t>
            </a:r>
            <a:r>
              <a:rPr lang="fr-FR" sz="8000" dirty="0">
                <a:latin typeface="Arial" panose="020B0604020202020204" pitchFamily="34" charset="0"/>
                <a:cs typeface="Arial" panose="020B0604020202020204" pitchFamily="34" charset="0"/>
              </a:rPr>
              <a:t>de passagers dans le cadre de l’opération </a:t>
            </a:r>
            <a:r>
              <a:rPr lang="fr-FR" sz="8000" b="1" dirty="0">
                <a:latin typeface="Arial" panose="020B0604020202020204" pitchFamily="34" charset="0"/>
                <a:cs typeface="Arial" panose="020B0604020202020204" pitchFamily="34" charset="0"/>
              </a:rPr>
              <a:t>MARHABA</a:t>
            </a:r>
            <a:r>
              <a:rPr lang="fr-FR" sz="8000" dirty="0">
                <a:latin typeface="Arial" panose="020B0604020202020204" pitchFamily="34" charset="0"/>
                <a:cs typeface="Arial" panose="020B0604020202020204" pitchFamily="34" charset="0"/>
              </a:rPr>
              <a:t> qui se déroule chaque année sous le haut patronage de </a:t>
            </a:r>
            <a:r>
              <a:rPr lang="fr-FR" sz="8000" b="1" dirty="0">
                <a:latin typeface="Arial" panose="020B0604020202020204" pitchFamily="34" charset="0"/>
                <a:cs typeface="Arial" panose="020B0604020202020204" pitchFamily="34" charset="0"/>
              </a:rPr>
              <a:t>Sa Majesté le Roi  Mohammed VI, Roi du Maroc, Dieu l’assiste </a:t>
            </a:r>
            <a:r>
              <a:rPr lang="fr-FR" sz="8000" dirty="0">
                <a:latin typeface="Arial" panose="020B0604020202020204" pitchFamily="34" charset="0"/>
                <a:cs typeface="Arial" panose="020B0604020202020204" pitchFamily="34" charset="0"/>
              </a:rPr>
              <a:t>et le glorifie, ……</a:t>
            </a:r>
          </a:p>
          <a:p>
            <a:pPr marL="0" indent="0">
              <a:lnSpc>
                <a:spcPct val="120000"/>
              </a:lnSpc>
              <a:spcBef>
                <a:spcPts val="0"/>
              </a:spcBef>
              <a:buNone/>
            </a:pPr>
            <a:endParaRPr lang="fr-FR" sz="8000" dirty="0">
              <a:latin typeface="Arial" panose="020B0604020202020204" pitchFamily="34" charset="0"/>
              <a:cs typeface="Arial" panose="020B0604020202020204" pitchFamily="34" charset="0"/>
            </a:endParaRPr>
          </a:p>
          <a:p>
            <a:pPr marL="0" indent="0">
              <a:lnSpc>
                <a:spcPct val="120000"/>
              </a:lnSpc>
              <a:spcBef>
                <a:spcPts val="0"/>
              </a:spcBef>
              <a:buNone/>
            </a:pPr>
            <a:r>
              <a:rPr lang="fr-FR" sz="8000" b="1" dirty="0">
                <a:latin typeface="Arial" panose="020B0604020202020204" pitchFamily="34" charset="0"/>
                <a:cs typeface="Arial" panose="020B0604020202020204" pitchFamily="34" charset="0"/>
              </a:rPr>
              <a:t>GNV</a:t>
            </a:r>
            <a:r>
              <a:rPr lang="fr-FR" sz="8000" dirty="0">
                <a:latin typeface="Arial" panose="020B0604020202020204" pitchFamily="34" charset="0"/>
                <a:cs typeface="Arial" panose="020B0604020202020204" pitchFamily="34" charset="0"/>
              </a:rPr>
              <a:t> représente un engagement de plus en plus profond , une compagnie qui a fait du Royaume du Maroc son </a:t>
            </a:r>
          </a:p>
          <a:p>
            <a:pPr marL="0" indent="0">
              <a:lnSpc>
                <a:spcPct val="120000"/>
              </a:lnSpc>
              <a:spcBef>
                <a:spcPts val="0"/>
              </a:spcBef>
              <a:buNone/>
            </a:pPr>
            <a:r>
              <a:rPr lang="fr-FR" sz="8000" dirty="0">
                <a:latin typeface="Arial" panose="020B0604020202020204" pitchFamily="34" charset="0"/>
                <a:cs typeface="Arial" panose="020B0604020202020204" pitchFamily="34" charset="0"/>
              </a:rPr>
              <a:t>pays d’adoption.  </a:t>
            </a:r>
          </a:p>
          <a:p>
            <a:pPr marL="0" indent="0">
              <a:lnSpc>
                <a:spcPct val="120000"/>
              </a:lnSpc>
              <a:spcBef>
                <a:spcPts val="0"/>
              </a:spcBef>
              <a:buNone/>
            </a:pPr>
            <a:endParaRPr lang="fr-FR" sz="8000" dirty="0">
              <a:latin typeface="Arial" panose="020B0604020202020204" pitchFamily="34" charset="0"/>
              <a:cs typeface="Arial" panose="020B0604020202020204" pitchFamily="34" charset="0"/>
            </a:endParaRPr>
          </a:p>
          <a:p>
            <a:pPr marL="0" indent="0">
              <a:lnSpc>
                <a:spcPct val="120000"/>
              </a:lnSpc>
              <a:spcBef>
                <a:spcPts val="0"/>
              </a:spcBef>
              <a:buNone/>
            </a:pPr>
            <a:r>
              <a:rPr lang="fr-FR" sz="8000" dirty="0">
                <a:latin typeface="Arial" panose="020B0604020202020204" pitchFamily="34" charset="0"/>
                <a:cs typeface="Arial" panose="020B0604020202020204" pitchFamily="34" charset="0"/>
              </a:rPr>
              <a:t> Et Aujourd’hui, ce lien prend corps </a:t>
            </a:r>
            <a:r>
              <a:rPr lang="fr-FR" sz="9600" b="1" dirty="0">
                <a:latin typeface="Arial" panose="020B0604020202020204" pitchFamily="34" charset="0"/>
                <a:cs typeface="Arial" panose="020B0604020202020204" pitchFamily="34" charset="0"/>
              </a:rPr>
              <a:t>dans le GNV Aurora </a:t>
            </a:r>
            <a:r>
              <a:rPr lang="fr-FR" sz="8000" dirty="0">
                <a:latin typeface="Arial" panose="020B0604020202020204" pitchFamily="34" charset="0"/>
                <a:cs typeface="Arial" panose="020B0604020202020204" pitchFamily="34" charset="0"/>
              </a:rPr>
              <a:t>, symbole d’innovation et de confiance.  </a:t>
            </a:r>
          </a:p>
          <a:p>
            <a:pPr marL="0" indent="0">
              <a:lnSpc>
                <a:spcPct val="120000"/>
              </a:lnSpc>
              <a:spcBef>
                <a:spcPts val="0"/>
              </a:spcBef>
              <a:buNone/>
            </a:pPr>
            <a:r>
              <a:rPr lang="fr-FR" sz="9600" dirty="0">
                <a:latin typeface="Arial" panose="020B0604020202020204" pitchFamily="34" charset="0"/>
                <a:cs typeface="Arial" panose="020B0604020202020204" pitchFamily="34" charset="0"/>
              </a:rPr>
              <a:t> </a:t>
            </a:r>
          </a:p>
          <a:p>
            <a:pPr marL="0" indent="0">
              <a:buNone/>
            </a:pPr>
            <a:r>
              <a:rPr lang="fr-FR" sz="700" dirty="0">
                <a:latin typeface="Arial" panose="020B0604020202020204" pitchFamily="34" charset="0"/>
                <a:cs typeface="Arial" panose="020B0604020202020204" pitchFamily="34" charset="0"/>
              </a:rPr>
              <a:t> </a:t>
            </a:r>
          </a:p>
          <a:p>
            <a:pPr marL="0" indent="0">
              <a:buNone/>
            </a:pPr>
            <a:r>
              <a:rPr lang="fr-FR" sz="700" dirty="0">
                <a:latin typeface="Arial" panose="020B0604020202020204" pitchFamily="34" charset="0"/>
                <a:cs typeface="Arial" panose="020B0604020202020204" pitchFamily="34" charset="0"/>
              </a:rPr>
              <a:t> </a:t>
            </a:r>
          </a:p>
          <a:p>
            <a:pPr marL="0" indent="0">
              <a:buNone/>
            </a:pPr>
            <a:r>
              <a:rPr lang="fr-FR" sz="700" dirty="0">
                <a:latin typeface="Arial" panose="020B0604020202020204" pitchFamily="34" charset="0"/>
                <a:cs typeface="Arial" panose="020B0604020202020204" pitchFamily="34" charset="0"/>
              </a:rPr>
              <a:t> </a:t>
            </a:r>
          </a:p>
          <a:p>
            <a:pPr marL="0" indent="0">
              <a:buNone/>
            </a:pPr>
            <a:r>
              <a:rPr lang="fr-FR" sz="700" dirty="0">
                <a:latin typeface="Arial" panose="020B0604020202020204" pitchFamily="34" charset="0"/>
                <a:cs typeface="Arial" panose="020B0604020202020204" pitchFamily="34" charset="0"/>
              </a:rPr>
              <a:t> </a:t>
            </a:r>
          </a:p>
          <a:p>
            <a:pPr marL="0" indent="0">
              <a:buNone/>
            </a:pPr>
            <a:r>
              <a:rPr lang="fr-FR" sz="700" dirty="0">
                <a:latin typeface="Arial" panose="020B0604020202020204" pitchFamily="34" charset="0"/>
                <a:cs typeface="Arial" panose="020B0604020202020204" pitchFamily="34" charset="0"/>
              </a:rPr>
              <a:t> </a:t>
            </a:r>
          </a:p>
          <a:p>
            <a:pPr marL="0" indent="0">
              <a:buNone/>
            </a:pPr>
            <a:r>
              <a:rPr lang="fr-FR" sz="700" dirty="0">
                <a:latin typeface="Arial" panose="020B0604020202020204" pitchFamily="34" charset="0"/>
                <a:cs typeface="Arial" panose="020B0604020202020204" pitchFamily="34" charset="0"/>
              </a:rPr>
              <a:t> </a:t>
            </a:r>
          </a:p>
          <a:p>
            <a:pPr marL="0" indent="0">
              <a:buNone/>
            </a:pPr>
            <a:r>
              <a:rPr lang="fr-FR" sz="700" dirty="0">
                <a:latin typeface="Arial" panose="020B0604020202020204" pitchFamily="34" charset="0"/>
                <a:cs typeface="Arial" panose="020B0604020202020204" pitchFamily="34" charset="0"/>
              </a:rPr>
              <a:t> </a:t>
            </a:r>
          </a:p>
          <a:p>
            <a:pPr marL="0" indent="0">
              <a:buNone/>
            </a:pPr>
            <a:r>
              <a:rPr lang="fr-FR" sz="700" dirty="0">
                <a:latin typeface="Arial" panose="020B0604020202020204" pitchFamily="34" charset="0"/>
                <a:cs typeface="Arial" panose="020B0604020202020204" pitchFamily="34" charset="0"/>
              </a:rPr>
              <a:t> </a:t>
            </a:r>
          </a:p>
          <a:p>
            <a:pPr marL="0" indent="0">
              <a:buNone/>
            </a:pPr>
            <a:r>
              <a:rPr lang="fr-FR" sz="700" dirty="0">
                <a:latin typeface="Arial" panose="020B0604020202020204" pitchFamily="34" charset="0"/>
                <a:cs typeface="Arial" panose="020B0604020202020204" pitchFamily="34" charset="0"/>
              </a:rPr>
              <a:t> </a:t>
            </a:r>
          </a:p>
          <a:p>
            <a:r>
              <a:rPr lang="fr-FR" sz="700" dirty="0">
                <a:latin typeface="Arial" panose="020B0604020202020204" pitchFamily="34" charset="0"/>
                <a:cs typeface="Arial" panose="020B0604020202020204" pitchFamily="34"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21BAAC0-1FD1-299B-3B21-B788AAD2988E}"/>
              </a:ext>
            </a:extLst>
          </p:cNvPr>
          <p:cNvSpPr txBox="1"/>
          <p:nvPr/>
        </p:nvSpPr>
        <p:spPr>
          <a:xfrm>
            <a:off x="601318" y="221083"/>
            <a:ext cx="8100390" cy="6437403"/>
          </a:xfrm>
          <a:prstGeom prst="rect">
            <a:avLst/>
          </a:prstGeom>
          <a:noFill/>
        </p:spPr>
        <p:txBody>
          <a:bodyPr wrap="square">
            <a:spAutoFit/>
          </a:bodyPr>
          <a:lstStyle/>
          <a:p>
            <a:pPr algn="r" rtl="1">
              <a:lnSpc>
                <a:spcPct val="150000"/>
              </a:lnSpc>
              <a:spcAft>
                <a:spcPts val="800"/>
              </a:spcAft>
              <a:buNone/>
            </a:pPr>
            <a:r>
              <a:rPr lang="ar-SA" sz="2400" kern="100" dirty="0">
                <a:effectLst/>
                <a:latin typeface="Aptos" panose="020B0004020202020204" pitchFamily="34" charset="0"/>
                <a:ea typeface="Aptos" panose="020B0004020202020204" pitchFamily="34" charset="0"/>
              </a:rPr>
              <a:t>السيدات والسادة، الزملاء والزميلات ،</a:t>
            </a:r>
            <a:r>
              <a:rPr lang="ar-SA" sz="2400" kern="100" dirty="0">
                <a:latin typeface="Aptos" panose="020B0004020202020204" pitchFamily="34" charset="0"/>
                <a:ea typeface="Aptos" panose="020B0004020202020204" pitchFamily="34" charset="0"/>
              </a:rPr>
              <a:t> الضيوف الكرام، </a:t>
            </a:r>
            <a:br>
              <a:rPr lang="fr-FR" sz="2400" kern="100" dirty="0">
                <a:effectLst/>
                <a:latin typeface="Times New Roman" panose="02020603050405020304" pitchFamily="18" charset="0"/>
                <a:ea typeface="Aptos" panose="020B0004020202020204" pitchFamily="34" charset="0"/>
              </a:rPr>
            </a:br>
            <a:r>
              <a:rPr lang="ar-SA" sz="2400" kern="100" dirty="0">
                <a:effectLst/>
                <a:latin typeface="Aptos" panose="020B0004020202020204" pitchFamily="34" charset="0"/>
                <a:ea typeface="Aptos" panose="020B0004020202020204" pitchFamily="34" charset="0"/>
              </a:rPr>
              <a:t>أهلاً وسهلاً بكم في هذا المكان البديع، على ضفاف منتجع </a:t>
            </a:r>
            <a:r>
              <a:rPr lang="fr-FR" sz="2400" b="1" kern="100" dirty="0">
                <a:effectLst/>
                <a:latin typeface="Times New Roman" panose="02020603050405020304" pitchFamily="18" charset="0"/>
                <a:ea typeface="Aptos" panose="020B0004020202020204" pitchFamily="34" charset="0"/>
              </a:rPr>
              <a:t>St. Regis La Bahia Blanca Ressort</a:t>
            </a:r>
            <a:r>
              <a:rPr lang="fr-FR" sz="2400" kern="100" dirty="0">
                <a:effectLst/>
                <a:latin typeface="Times New Roman" panose="02020603050405020304" pitchFamily="18" charset="0"/>
                <a:ea typeface="Aptos" panose="020B0004020202020204" pitchFamily="34" charset="0"/>
              </a:rPr>
              <a:t> </a:t>
            </a:r>
            <a:r>
              <a:rPr lang="ar-SA" sz="2400" kern="100" dirty="0">
                <a:effectLst/>
                <a:latin typeface="Times New Roman" panose="02020603050405020304" pitchFamily="18" charset="0"/>
                <a:ea typeface="Aptos" panose="020B0004020202020204" pitchFamily="34" charset="0"/>
              </a:rPr>
              <a:t>، في شمال المغرب، على بُعد كيلومترات قليلة من مدينة الحمامة البيضاء، تطوان</a:t>
            </a:r>
            <a:r>
              <a:rPr lang="fr-FR" sz="2400" kern="100" dirty="0">
                <a:effectLst/>
                <a:latin typeface="Times New Roman" panose="02020603050405020304" pitchFamily="18" charset="0"/>
                <a:ea typeface="Aptos" panose="020B0004020202020204" pitchFamily="34" charset="0"/>
              </a:rPr>
              <a:t>.   </a:t>
            </a:r>
            <a:endParaRPr lang="fr-FR" sz="2400" kern="100" dirty="0">
              <a:effectLst/>
              <a:latin typeface="Aptos" panose="020B0004020202020204" pitchFamily="34" charset="0"/>
              <a:ea typeface="Aptos" panose="020B0004020202020204" pitchFamily="34" charset="0"/>
            </a:endParaRPr>
          </a:p>
          <a:p>
            <a:pPr algn="just" rtl="1">
              <a:lnSpc>
                <a:spcPct val="150000"/>
              </a:lnSpc>
              <a:spcAft>
                <a:spcPts val="800"/>
              </a:spcAft>
              <a:buNone/>
            </a:pPr>
            <a:r>
              <a:rPr lang="fr-FR" sz="2400" kern="100" dirty="0">
                <a:effectLst/>
                <a:latin typeface="Times New Roman" panose="02020603050405020304" pitchFamily="18" charset="0"/>
                <a:ea typeface="Aptos" panose="020B0004020202020204" pitchFamily="34" charset="0"/>
              </a:rPr>
              <a:t> </a:t>
            </a:r>
            <a:r>
              <a:rPr lang="ar-SA" sz="2400" kern="100" dirty="0">
                <a:effectLst/>
                <a:latin typeface="Aptos" panose="020B0004020202020204" pitchFamily="34" charset="0"/>
                <a:ea typeface="Aptos" panose="020B0004020202020204" pitchFamily="34" charset="0"/>
              </a:rPr>
              <a:t>أنا </a:t>
            </a:r>
            <a:r>
              <a:rPr lang="fr-FR" sz="2400" kern="100" dirty="0">
                <a:effectLst/>
                <a:latin typeface="Times New Roman" panose="02020603050405020304" pitchFamily="18" charset="0"/>
                <a:ea typeface="Aptos" panose="020B0004020202020204" pitchFamily="34" charset="0"/>
              </a:rPr>
              <a:t>Fawzia TALOUT  MEKNASSI </a:t>
            </a:r>
            <a:endParaRPr lang="fr-FR" sz="2400" kern="100" dirty="0">
              <a:effectLst/>
              <a:latin typeface="Aptos" panose="020B0004020202020204" pitchFamily="34" charset="0"/>
              <a:ea typeface="Aptos" panose="020B0004020202020204" pitchFamily="34" charset="0"/>
            </a:endParaRPr>
          </a:p>
          <a:p>
            <a:pPr algn="just" rtl="1">
              <a:lnSpc>
                <a:spcPct val="150000"/>
              </a:lnSpc>
              <a:spcAft>
                <a:spcPts val="800"/>
              </a:spcAft>
              <a:buNone/>
            </a:pPr>
            <a:r>
              <a:rPr lang="ar-SA" sz="2400" kern="100" dirty="0">
                <a:effectLst/>
                <a:latin typeface="Aptos" panose="020B0004020202020204" pitchFamily="34" charset="0"/>
                <a:ea typeface="Aptos" panose="020B0004020202020204" pitchFamily="34" charset="0"/>
              </a:rPr>
              <a:t>، ويشرّفني أن أرافقكم في هذه الندوة الصحفية التي ليست مجرد حفل تسمية سفينة، بل هي احتفال بخيار استراتيجي، وبرباط عميق نسجته</a:t>
            </a:r>
            <a:r>
              <a:rPr lang="fr-FR" sz="2400" kern="100" dirty="0">
                <a:effectLst/>
                <a:latin typeface="Times New Roman" panose="02020603050405020304" pitchFamily="18" charset="0"/>
                <a:ea typeface="Aptos" panose="020B0004020202020204" pitchFamily="34" charset="0"/>
              </a:rPr>
              <a:t> GNV </a:t>
            </a:r>
            <a:r>
              <a:rPr lang="ar-SA" sz="2400" kern="100" dirty="0">
                <a:effectLst/>
                <a:latin typeface="Aptos" panose="020B0004020202020204" pitchFamily="34" charset="0"/>
                <a:ea typeface="Aptos" panose="020B0004020202020204" pitchFamily="34" charset="0"/>
              </a:rPr>
              <a:t>مع المغرب منذ ما يقارب عشرين عاماً</a:t>
            </a:r>
            <a:endParaRPr lang="fr-FR" sz="2400" kern="100" dirty="0">
              <a:effectLst/>
              <a:latin typeface="Aptos" panose="020B0004020202020204" pitchFamily="34" charset="0"/>
              <a:ea typeface="Aptos" panose="020B0004020202020204" pitchFamily="34" charset="0"/>
            </a:endParaRPr>
          </a:p>
          <a:p>
            <a:pPr algn="just" rtl="1">
              <a:lnSpc>
                <a:spcPct val="150000"/>
              </a:lnSpc>
              <a:spcAft>
                <a:spcPts val="800"/>
              </a:spcAft>
              <a:buNone/>
            </a:pPr>
            <a:r>
              <a:rPr lang="ar-SA" sz="2400" kern="100" dirty="0">
                <a:effectLst/>
                <a:latin typeface="Aptos" panose="020B0004020202020204" pitchFamily="34" charset="0"/>
                <a:ea typeface="Aptos" panose="020B0004020202020204" pitchFamily="34" charset="0"/>
              </a:rPr>
              <a:t>أشكر حضوركم اليوم، الاثنين 1 يونيو 2026، حيث نعيش معاً لحظة تتجاوز البروتوكول، لنكتب قصة جديدة بين المغرب والبحر الأبيض المتوسط. إنها مغامرة إنسانية تتجسّد في هذا اللقاء</a:t>
            </a:r>
            <a:r>
              <a:rPr lang="fr-FR" sz="2400" kern="100" dirty="0">
                <a:effectLst/>
                <a:latin typeface="Times New Roman" panose="02020603050405020304" pitchFamily="18" charset="0"/>
                <a:ea typeface="Aptos" panose="020B0004020202020204" pitchFamily="34" charset="0"/>
              </a:rPr>
              <a:t>.</a:t>
            </a:r>
            <a:endParaRPr lang="fr-FR" sz="2400" kern="100" dirty="0">
              <a:effectLst/>
              <a:latin typeface="Aptos" panose="020B0004020202020204" pitchFamily="34" charset="0"/>
              <a:ea typeface="Aptos" panose="020B00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9076" y="543478"/>
            <a:ext cx="7886700" cy="4351338"/>
          </a:xfrm>
        </p:spPr>
        <p:txBody>
          <a:bodyPr>
            <a:normAutofit fontScale="92500" lnSpcReduction="20000"/>
          </a:bodyPr>
          <a:lstStyle/>
          <a:p>
            <a:pPr marL="0" indent="0">
              <a:buNone/>
            </a:pPr>
            <a:r>
              <a:rPr dirty="0"/>
              <a:t> </a:t>
            </a:r>
          </a:p>
          <a:p>
            <a:pPr marL="0" indent="0">
              <a:buNone/>
            </a:pPr>
            <a:r>
              <a:rPr dirty="0"/>
              <a:t>    </a:t>
            </a:r>
          </a:p>
          <a:p>
            <a:pPr marL="0" indent="0">
              <a:buNone/>
            </a:pPr>
            <a:r>
              <a:rPr dirty="0"/>
              <a:t> </a:t>
            </a:r>
          </a:p>
          <a:p>
            <a:pPr marL="0" indent="0">
              <a:buNone/>
            </a:pPr>
            <a:r>
              <a:rPr dirty="0"/>
              <a:t> </a:t>
            </a:r>
          </a:p>
          <a:p>
            <a:pPr marL="0" indent="0">
              <a:buNone/>
            </a:pPr>
            <a:r>
              <a:rPr dirty="0"/>
              <a:t> </a:t>
            </a:r>
          </a:p>
          <a:p>
            <a:pPr marL="0" indent="0">
              <a:buNone/>
            </a:pPr>
            <a:r>
              <a:rPr dirty="0"/>
              <a:t> </a:t>
            </a:r>
          </a:p>
          <a:p>
            <a:pPr marL="0" indent="0">
              <a:buNone/>
            </a:pPr>
            <a:r>
              <a:rPr dirty="0"/>
              <a:t> </a:t>
            </a:r>
          </a:p>
          <a:p>
            <a:pPr marL="0" indent="0">
              <a:buNone/>
            </a:pPr>
            <a:r>
              <a:rPr dirty="0"/>
              <a:t> </a:t>
            </a:r>
          </a:p>
          <a:p>
            <a:pPr marL="0" indent="0">
              <a:buNone/>
            </a:pPr>
            <a:r>
              <a:rPr dirty="0"/>
              <a:t> </a:t>
            </a:r>
          </a:p>
          <a:p>
            <a:pPr marL="0" indent="0">
              <a:buNone/>
            </a:pPr>
            <a:r>
              <a:rPr dirty="0"/>
              <a:t> </a:t>
            </a:r>
          </a:p>
        </p:txBody>
      </p:sp>
      <p:sp>
        <p:nvSpPr>
          <p:cNvPr id="7" name="TextBox 6">
            <a:extLst>
              <a:ext uri="{FF2B5EF4-FFF2-40B4-BE49-F238E27FC236}">
                <a16:creationId xmlns:a16="http://schemas.microsoft.com/office/drawing/2014/main" id="{86920FCC-3516-EADE-440C-08A6F7D54050}"/>
              </a:ext>
            </a:extLst>
          </p:cNvPr>
          <p:cNvSpPr txBox="1"/>
          <p:nvPr/>
        </p:nvSpPr>
        <p:spPr>
          <a:xfrm>
            <a:off x="795130" y="361670"/>
            <a:ext cx="8050695" cy="5329408"/>
          </a:xfrm>
          <a:prstGeom prst="rect">
            <a:avLst/>
          </a:prstGeom>
          <a:noFill/>
        </p:spPr>
        <p:txBody>
          <a:bodyPr wrap="square">
            <a:spAutoFit/>
          </a:bodyPr>
          <a:lstStyle/>
          <a:p>
            <a:pPr algn="just" rtl="1">
              <a:lnSpc>
                <a:spcPct val="150000"/>
              </a:lnSpc>
              <a:spcAft>
                <a:spcPts val="800"/>
              </a:spcAft>
              <a:buNone/>
            </a:pPr>
            <a:r>
              <a:rPr lang="ar-SA" sz="2400" kern="100" dirty="0">
                <a:effectLst/>
                <a:latin typeface="Aptos" panose="020B0004020202020204" pitchFamily="34" charset="0"/>
                <a:ea typeface="Aptos" panose="020B0004020202020204" pitchFamily="34" charset="0"/>
              </a:rPr>
              <a:t>منذ أربع سنوات بدأت رحلتي مع شركة</a:t>
            </a:r>
            <a:r>
              <a:rPr lang="fr-FR" sz="2400" kern="100" dirty="0">
                <a:effectLst/>
                <a:latin typeface="Times New Roman" panose="02020603050405020304" pitchFamily="18" charset="0"/>
                <a:ea typeface="Aptos" panose="020B0004020202020204" pitchFamily="34" charset="0"/>
              </a:rPr>
              <a:t> GNV </a:t>
            </a:r>
            <a:r>
              <a:rPr lang="ar-SA" sz="2400" kern="100" dirty="0">
                <a:effectLst/>
                <a:latin typeface="Aptos" panose="020B0004020202020204" pitchFamily="34" charset="0"/>
                <a:ea typeface="Aptos" panose="020B0004020202020204" pitchFamily="34" charset="0"/>
              </a:rPr>
              <a:t>، </a:t>
            </a:r>
            <a:r>
              <a:rPr lang="fr-FR" sz="2400" kern="100" dirty="0">
                <a:effectLst/>
                <a:latin typeface="Times New Roman" panose="02020603050405020304" pitchFamily="18" charset="0"/>
                <a:ea typeface="Aptos" panose="020B0004020202020204" pitchFamily="34" charset="0"/>
              </a:rPr>
              <a:t>media pro</a:t>
            </a:r>
            <a:r>
              <a:rPr lang="ar-SA" sz="2400" kern="100" dirty="0">
                <a:effectLst/>
                <a:latin typeface="Aptos" panose="020B0004020202020204" pitchFamily="34" charset="0"/>
                <a:ea typeface="Aptos" panose="020B0004020202020204" pitchFamily="34" charset="0"/>
              </a:rPr>
              <a:t> فرأيت كيف تحوّلت إلى شركة دينامية رائدة في عالم العبور البحري المتوسطي، مرتبطة بعملية </a:t>
            </a:r>
            <a:r>
              <a:rPr lang="ar-SA" sz="2400" b="1" kern="100" dirty="0">
                <a:effectLst/>
                <a:latin typeface="Aptos" panose="020B0004020202020204" pitchFamily="34" charset="0"/>
                <a:ea typeface="Aptos" panose="020B0004020202020204" pitchFamily="34" charset="0"/>
              </a:rPr>
              <a:t>"مرحبا" التي تُقام سنوياً تحت الرعاية السامية لجلالة الملك محمد السادس، نصره الله وأيّده.</a:t>
            </a:r>
            <a:endParaRPr lang="fr-FR" sz="2400" kern="100" dirty="0">
              <a:effectLst/>
              <a:latin typeface="Aptos" panose="020B0004020202020204" pitchFamily="34" charset="0"/>
              <a:ea typeface="Aptos" panose="020B0004020202020204" pitchFamily="34" charset="0"/>
            </a:endParaRPr>
          </a:p>
          <a:p>
            <a:pPr algn="just" rtl="1">
              <a:lnSpc>
                <a:spcPct val="150000"/>
              </a:lnSpc>
              <a:spcAft>
                <a:spcPts val="800"/>
              </a:spcAft>
              <a:buNone/>
            </a:pPr>
            <a:r>
              <a:rPr lang="ar-SA" sz="2400" kern="100" dirty="0">
                <a:effectLst/>
                <a:latin typeface="Aptos" panose="020B0004020202020204" pitchFamily="34" charset="0"/>
                <a:ea typeface="Aptos" panose="020B0004020202020204" pitchFamily="34" charset="0"/>
              </a:rPr>
              <a:t> لقد جعلت</a:t>
            </a:r>
            <a:r>
              <a:rPr lang="fr-FR" sz="2400" kern="100" dirty="0">
                <a:effectLst/>
                <a:latin typeface="Times New Roman" panose="02020603050405020304" pitchFamily="18" charset="0"/>
                <a:ea typeface="Aptos" panose="020B0004020202020204" pitchFamily="34" charset="0"/>
              </a:rPr>
              <a:t> GNV </a:t>
            </a:r>
            <a:r>
              <a:rPr lang="ar-SA" sz="2400" kern="100" dirty="0">
                <a:effectLst/>
                <a:latin typeface="Aptos" panose="020B0004020202020204" pitchFamily="34" charset="0"/>
                <a:ea typeface="Aptos" panose="020B0004020202020204" pitchFamily="34" charset="0"/>
              </a:rPr>
              <a:t>من المغرب وطنها بالتبني، وأصبحت رمزاً للالتزام العميق تجاهه</a:t>
            </a:r>
            <a:r>
              <a:rPr lang="fr-FR" sz="2400" kern="100" dirty="0">
                <a:effectLst/>
                <a:latin typeface="Times New Roman" panose="02020603050405020304" pitchFamily="18" charset="0"/>
                <a:ea typeface="Aptos" panose="020B0004020202020204" pitchFamily="34" charset="0"/>
              </a:rPr>
              <a:t>.</a:t>
            </a:r>
            <a:endParaRPr lang="fr-FR" sz="2400" kern="100" dirty="0">
              <a:effectLst/>
              <a:latin typeface="Aptos" panose="020B0004020202020204" pitchFamily="34" charset="0"/>
              <a:ea typeface="Aptos" panose="020B0004020202020204" pitchFamily="34" charset="0"/>
            </a:endParaRPr>
          </a:p>
          <a:p>
            <a:pPr algn="just" rtl="1">
              <a:lnSpc>
                <a:spcPct val="150000"/>
              </a:lnSpc>
              <a:spcAft>
                <a:spcPts val="800"/>
              </a:spcAft>
              <a:buNone/>
            </a:pPr>
            <a:r>
              <a:rPr lang="fr-FR" sz="2400" kern="100" dirty="0">
                <a:effectLst/>
                <a:latin typeface="Times New Roman" panose="02020603050405020304" pitchFamily="18" charset="0"/>
                <a:ea typeface="Aptos" panose="020B0004020202020204" pitchFamily="34" charset="0"/>
              </a:rPr>
              <a:t> </a:t>
            </a:r>
            <a:endParaRPr lang="fr-FR" sz="2400" kern="100" dirty="0">
              <a:effectLst/>
              <a:latin typeface="Aptos" panose="020B0004020202020204" pitchFamily="34" charset="0"/>
              <a:ea typeface="Aptos" panose="020B0004020202020204" pitchFamily="34" charset="0"/>
            </a:endParaRPr>
          </a:p>
          <a:p>
            <a:pPr algn="just" rtl="1">
              <a:lnSpc>
                <a:spcPct val="150000"/>
              </a:lnSpc>
              <a:spcAft>
                <a:spcPts val="800"/>
              </a:spcAft>
              <a:buNone/>
            </a:pPr>
            <a:r>
              <a:rPr lang="ar-SA" sz="2400" kern="100" dirty="0">
                <a:effectLst/>
                <a:latin typeface="Aptos" panose="020B0004020202020204" pitchFamily="34" charset="0"/>
                <a:ea typeface="Aptos" panose="020B0004020202020204" pitchFamily="34" charset="0"/>
              </a:rPr>
              <a:t>واليوم، يتجسّد هذا الرباط في سفينة </a:t>
            </a:r>
            <a:r>
              <a:rPr lang="fr-FR" sz="2400" kern="100" dirty="0">
                <a:effectLst/>
                <a:latin typeface="Aptos" panose="020B0004020202020204" pitchFamily="34" charset="0"/>
                <a:ea typeface="Aptos" panose="020B0004020202020204" pitchFamily="34" charset="0"/>
              </a:rPr>
              <a:t> </a:t>
            </a:r>
            <a:r>
              <a:rPr lang="fr-FR" sz="2400" b="1" kern="100" dirty="0">
                <a:effectLst/>
                <a:latin typeface="Times New Roman" panose="02020603050405020304" pitchFamily="18" charset="0"/>
                <a:ea typeface="Aptos" panose="020B0004020202020204" pitchFamily="34" charset="0"/>
              </a:rPr>
              <a:t>GNV </a:t>
            </a:r>
            <a:r>
              <a:rPr lang="fr-FR" sz="2400" b="1" kern="100" dirty="0">
                <a:effectLst/>
                <a:latin typeface="Aptos" panose="020B0004020202020204" pitchFamily="34" charset="0"/>
                <a:ea typeface="Aptos" panose="020B0004020202020204" pitchFamily="34" charset="0"/>
              </a:rPr>
              <a:t>AURORA </a:t>
            </a:r>
            <a:r>
              <a:rPr lang="ar-SA" sz="2400" kern="100" dirty="0">
                <a:effectLst/>
                <a:latin typeface="Aptos" panose="020B0004020202020204" pitchFamily="34" charset="0"/>
                <a:ea typeface="Aptos" panose="020B0004020202020204" pitchFamily="34" charset="0"/>
              </a:rPr>
              <a:t>، رمز الأمل، والجسر المضيء الذي يوحّد المغرب بأوروبا</a:t>
            </a:r>
            <a:r>
              <a:rPr lang="fr-FR" sz="2400" kern="100" dirty="0">
                <a:effectLst/>
                <a:latin typeface="Times New Roman" panose="02020603050405020304" pitchFamily="18" charset="0"/>
                <a:ea typeface="Aptos" panose="020B0004020202020204" pitchFamily="34" charset="0"/>
              </a:rPr>
              <a:t>.</a:t>
            </a:r>
            <a:endParaRPr lang="fr-FR" sz="2400" kern="100" dirty="0">
              <a:effectLst/>
              <a:latin typeface="Aptos" panose="020B0004020202020204" pitchFamily="34" charset="0"/>
              <a:ea typeface="Aptos" panose="020B00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616226" y="591344"/>
            <a:ext cx="7899123" cy="6028117"/>
          </a:xfrm>
        </p:spPr>
        <p:txBody>
          <a:bodyPr anchor="ctr">
            <a:normAutofit/>
          </a:bodyPr>
          <a:lstStyle/>
          <a:p>
            <a:pPr marL="0" indent="0">
              <a:lnSpc>
                <a:spcPct val="150000"/>
              </a:lnSpc>
              <a:spcBef>
                <a:spcPts val="0"/>
              </a:spcBef>
              <a:buNone/>
            </a:pPr>
            <a:r>
              <a:rPr lang="fr-FR" sz="2200" dirty="0">
                <a:solidFill>
                  <a:schemeClr val="accent5"/>
                </a:solidFill>
                <a:latin typeface="Arial" panose="020B0604020202020204" pitchFamily="34" charset="0"/>
                <a:cs typeface="Arial" panose="020B0604020202020204" pitchFamily="34" charset="0"/>
              </a:rPr>
              <a:t>Voix douce </a:t>
            </a:r>
          </a:p>
          <a:p>
            <a:pPr marL="0" indent="0">
              <a:lnSpc>
                <a:spcPct val="150000"/>
              </a:lnSpc>
              <a:spcBef>
                <a:spcPts val="0"/>
              </a:spcBef>
              <a:buNone/>
            </a:pPr>
            <a:r>
              <a:rPr lang="fr-FR" sz="2200" dirty="0">
                <a:latin typeface="Arial" panose="020B0604020202020204" pitchFamily="34" charset="0"/>
                <a:cs typeface="Arial" panose="020B0604020202020204" pitchFamily="34" charset="0"/>
              </a:rPr>
              <a:t>Aurora,  signifie l’aube qui se lève  </a:t>
            </a:r>
            <a:r>
              <a:rPr lang="fr-FR" sz="2200" b="1" dirty="0">
                <a:latin typeface="Arial" panose="020B0604020202020204" pitchFamily="34" charset="0"/>
                <a:cs typeface="Arial" panose="020B0604020202020204" pitchFamily="34" charset="0"/>
              </a:rPr>
              <a:t>Avec GNV Aurora </a:t>
            </a:r>
            <a:r>
              <a:rPr lang="fr-FR" sz="2200" dirty="0">
                <a:latin typeface="Arial" panose="020B0604020202020204" pitchFamily="34" charset="0"/>
                <a:cs typeface="Arial" panose="020B0604020202020204" pitchFamily="34" charset="0"/>
              </a:rPr>
              <a:t>cet aube se lève sur la Méditerranée.  </a:t>
            </a:r>
          </a:p>
          <a:p>
            <a:pPr marL="0" indent="0">
              <a:lnSpc>
                <a:spcPct val="150000"/>
              </a:lnSpc>
              <a:spcBef>
                <a:spcPts val="0"/>
              </a:spcBef>
              <a:buNone/>
            </a:pPr>
            <a:r>
              <a:rPr lang="fr-FR" sz="2200" dirty="0">
                <a:latin typeface="Arial" panose="020B0604020202020204" pitchFamily="34" charset="0"/>
                <a:cs typeface="Arial" panose="020B0604020202020204" pitchFamily="34" charset="0"/>
              </a:rPr>
              <a:t>Un nom qui porte la lumière, la promesse d’un nouveau départ.  Aurora, c’est plus qu’un navire : c’est un pont exclusif entre le Maroc et l’Europe, une traversée qui unit les familles, les cultures et les rêves.   </a:t>
            </a:r>
          </a:p>
          <a:p>
            <a:pPr marL="0" indent="0">
              <a:lnSpc>
                <a:spcPct val="150000"/>
              </a:lnSpc>
              <a:spcBef>
                <a:spcPts val="0"/>
              </a:spcBef>
              <a:buNone/>
            </a:pPr>
            <a:r>
              <a:rPr lang="fr-FR" sz="2200" dirty="0">
                <a:latin typeface="Arial" panose="020B0604020202020204" pitchFamily="34" charset="0"/>
                <a:cs typeface="Arial" panose="020B0604020202020204" pitchFamily="34" charset="0"/>
              </a:rPr>
              <a:t>Aurora, c’est l’élan du jour qui commence, la beauté d’un </a:t>
            </a:r>
          </a:p>
          <a:p>
            <a:pPr marL="0" indent="0">
              <a:lnSpc>
                <a:spcPct val="150000"/>
              </a:lnSpc>
              <a:spcBef>
                <a:spcPts val="0"/>
              </a:spcBef>
              <a:buNone/>
            </a:pPr>
            <a:r>
              <a:rPr lang="fr-FR" sz="2200" dirty="0">
                <a:latin typeface="Arial" panose="020B0604020202020204" pitchFamily="34" charset="0"/>
                <a:cs typeface="Arial" panose="020B0604020202020204" pitchFamily="34" charset="0"/>
              </a:rPr>
              <a:t>horizon partagé, la certitude qu’entre les deux rives, il existe </a:t>
            </a:r>
          </a:p>
          <a:p>
            <a:pPr marL="0" indent="0">
              <a:lnSpc>
                <a:spcPct val="150000"/>
              </a:lnSpc>
              <a:spcBef>
                <a:spcPts val="0"/>
              </a:spcBef>
              <a:buNone/>
            </a:pPr>
            <a:r>
              <a:rPr lang="fr-FR" sz="2200" dirty="0">
                <a:latin typeface="Arial" panose="020B0604020202020204" pitchFamily="34" charset="0"/>
                <a:cs typeface="Arial" panose="020B0604020202020204" pitchFamily="34" charset="0"/>
              </a:rPr>
              <a:t>désormais une lumière qui nous transporte.  </a:t>
            </a:r>
            <a:endParaRPr lang="fr-FR" sz="2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FF42BE7-0C17-0E41-E16D-52DB9D567E15}"/>
              </a:ext>
            </a:extLst>
          </p:cNvPr>
          <p:cNvSpPr>
            <a:spLocks noGrp="1"/>
          </p:cNvSpPr>
          <p:nvPr>
            <p:ph idx="1"/>
          </p:nvPr>
        </p:nvSpPr>
        <p:spPr>
          <a:xfrm>
            <a:off x="765313" y="319088"/>
            <a:ext cx="7750036" cy="5191953"/>
          </a:xfrm>
        </p:spPr>
        <p:txBody>
          <a:bodyPr anchor="ctr">
            <a:normAutofit lnSpcReduction="10000"/>
          </a:bodyPr>
          <a:lstStyle/>
          <a:p>
            <a:pPr marL="0" indent="0" algn="r" rtl="1">
              <a:spcBef>
                <a:spcPts val="0"/>
              </a:spcBef>
              <a:buNone/>
            </a:pPr>
            <a:endParaRPr lang="ar-MA" sz="2400" dirty="0">
              <a:latin typeface="Arial" panose="020B0604020202020204" pitchFamily="34" charset="0"/>
            </a:endParaRPr>
          </a:p>
          <a:p>
            <a:pPr marL="0" indent="0" algn="r" rtl="1">
              <a:buNone/>
            </a:pPr>
            <a:r>
              <a:rPr lang="ar-MA" sz="2400" dirty="0">
                <a:latin typeface="Arial" panose="020B0604020202020204" pitchFamily="34" charset="0"/>
              </a:rPr>
              <a:t> </a:t>
            </a:r>
          </a:p>
          <a:p>
            <a:pPr marL="0" indent="0" algn="r" rtl="1">
              <a:lnSpc>
                <a:spcPct val="150000"/>
              </a:lnSpc>
              <a:spcBef>
                <a:spcPts val="0"/>
              </a:spcBef>
              <a:buNone/>
            </a:pPr>
            <a:r>
              <a:rPr lang="ar-MA" sz="2400" dirty="0"/>
              <a:t> </a:t>
            </a:r>
            <a:r>
              <a:rPr lang="fr-FR" sz="2400" dirty="0"/>
              <a:t>AURORA</a:t>
            </a:r>
            <a:r>
              <a:rPr lang="ar-MA" sz="2400" dirty="0"/>
              <a:t> هي إشراقة الصباح على البحر </a:t>
            </a:r>
            <a:r>
              <a:rPr lang="ar-MA" sz="2400" dirty="0" err="1"/>
              <a:t>األبيض</a:t>
            </a:r>
            <a:r>
              <a:rPr lang="ar-MA" sz="2400" dirty="0"/>
              <a:t> المتوسط، </a:t>
            </a:r>
          </a:p>
          <a:p>
            <a:pPr marL="0" indent="0" algn="r" rtl="1">
              <a:lnSpc>
                <a:spcPct val="150000"/>
              </a:lnSpc>
              <a:spcBef>
                <a:spcPts val="0"/>
              </a:spcBef>
              <a:buNone/>
            </a:pPr>
            <a:r>
              <a:rPr lang="ar-MA" sz="2400" dirty="0"/>
              <a:t>ومع سفينة  </a:t>
            </a:r>
            <a:r>
              <a:rPr lang="fr-FR" sz="2400" dirty="0"/>
              <a:t> GNV AURORA</a:t>
            </a:r>
            <a:r>
              <a:rPr lang="ar-MA" sz="2400" dirty="0"/>
              <a:t> يولد فجر جديد يضيء هذا </a:t>
            </a:r>
            <a:r>
              <a:rPr lang="ar-MA" sz="2400" dirty="0" err="1"/>
              <a:t>األفق</a:t>
            </a:r>
            <a:r>
              <a:rPr lang="ar-MA" sz="2400" dirty="0"/>
              <a:t> البحري.</a:t>
            </a:r>
          </a:p>
          <a:p>
            <a:pPr marL="0" indent="0" algn="r" rtl="1">
              <a:lnSpc>
                <a:spcPct val="150000"/>
              </a:lnSpc>
              <a:spcBef>
                <a:spcPts val="0"/>
              </a:spcBef>
              <a:buNone/>
            </a:pPr>
            <a:r>
              <a:rPr lang="ar-MA" sz="2400" dirty="0"/>
              <a:t> اسم يحمل الضوء، ويعد ببداية مفعمة بالأمل. </a:t>
            </a:r>
          </a:p>
          <a:p>
            <a:pPr marL="0" indent="0" algn="r" rtl="1">
              <a:lnSpc>
                <a:spcPct val="150000"/>
              </a:lnSpc>
              <a:spcBef>
                <a:spcPts val="0"/>
              </a:spcBef>
              <a:buNone/>
            </a:pPr>
            <a:r>
              <a:rPr lang="fr-FR" sz="2400" dirty="0"/>
              <a:t>AURORA</a:t>
            </a:r>
            <a:r>
              <a:rPr lang="ar-MA" sz="2400" dirty="0"/>
              <a:t>ا ليست مجرد سفينة، بل جسر فريد يصل المغرب بأوروبا، </a:t>
            </a:r>
          </a:p>
          <a:p>
            <a:pPr marL="0" indent="0" algn="r" rtl="1">
              <a:lnSpc>
                <a:spcPct val="150000"/>
              </a:lnSpc>
              <a:spcBef>
                <a:spcPts val="0"/>
              </a:spcBef>
              <a:buNone/>
            </a:pPr>
            <a:r>
              <a:rPr lang="ar-MA" sz="2400" dirty="0"/>
              <a:t>رحلة تجمع العائلات، وتوحّد الثقافات، وتحيي الأحلام.  </a:t>
            </a:r>
          </a:p>
          <a:p>
            <a:pPr marL="0" indent="0" algn="r" rtl="1">
              <a:lnSpc>
                <a:spcPct val="150000"/>
              </a:lnSpc>
              <a:spcBef>
                <a:spcPts val="0"/>
              </a:spcBef>
              <a:buNone/>
            </a:pPr>
            <a:r>
              <a:rPr lang="fr-FR" sz="2400" dirty="0"/>
              <a:t>AURORA </a:t>
            </a:r>
            <a:r>
              <a:rPr lang="ar-MA" sz="2400" dirty="0"/>
              <a:t>هي انطلاقة اليوم، </a:t>
            </a:r>
          </a:p>
          <a:p>
            <a:pPr marL="0" indent="0" algn="r" rtl="1">
              <a:lnSpc>
                <a:spcPct val="150000"/>
              </a:lnSpc>
              <a:spcBef>
                <a:spcPts val="0"/>
              </a:spcBef>
              <a:buNone/>
            </a:pPr>
            <a:r>
              <a:rPr lang="ar-MA" sz="2400" dirty="0"/>
              <a:t>جمال أفق مشترك، ويقين أن بين الضفتين إشراقة جديدة تقودنا  </a:t>
            </a:r>
          </a:p>
          <a:p>
            <a:pPr marL="0" indent="0" algn="r" rtl="1">
              <a:lnSpc>
                <a:spcPct val="150000"/>
              </a:lnSpc>
              <a:spcBef>
                <a:spcPts val="0"/>
              </a:spcBef>
              <a:buNone/>
            </a:pPr>
            <a:r>
              <a:rPr lang="ar-MA" sz="2400" dirty="0"/>
              <a:t>نحو المستقبل </a:t>
            </a:r>
            <a:endParaRPr lang="fr-FR" sz="2400" dirty="0"/>
          </a:p>
        </p:txBody>
      </p:sp>
    </p:spTree>
    <p:extLst>
      <p:ext uri="{BB962C8B-B14F-4D97-AF65-F5344CB8AC3E}">
        <p14:creationId xmlns:p14="http://schemas.microsoft.com/office/powerpoint/2010/main" val="441981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288235" y="1112491"/>
            <a:ext cx="8617226" cy="5585619"/>
          </a:xfrm>
        </p:spPr>
        <p:txBody>
          <a:bodyPr anchor="ctr">
            <a:noAutofit/>
          </a:bodyPr>
          <a:lstStyle/>
          <a:p>
            <a:pPr marL="0" indent="0">
              <a:lnSpc>
                <a:spcPct val="150000"/>
              </a:lnSpc>
              <a:spcBef>
                <a:spcPts val="0"/>
              </a:spcBef>
              <a:buNone/>
            </a:pPr>
            <a:r>
              <a:rPr lang="fr-FR" sz="2400" dirty="0">
                <a:latin typeface="Arial" panose="020B0604020202020204" pitchFamily="34" charset="0"/>
              </a:rPr>
              <a:t>Pour commencer cette CP Je vous propose de découvrir deux capsules : la première sur le </a:t>
            </a:r>
            <a:r>
              <a:rPr lang="fr-FR" sz="2400" b="1" dirty="0">
                <a:latin typeface="Arial" panose="020B0604020202020204" pitchFamily="34" charset="0"/>
              </a:rPr>
              <a:t>MSC Group </a:t>
            </a:r>
            <a:r>
              <a:rPr lang="fr-FR" sz="2400" dirty="0">
                <a:latin typeface="Arial" panose="020B0604020202020204" pitchFamily="34" charset="0"/>
              </a:rPr>
              <a:t>, la maison –mère internationale  de GNV, et la seconde consacrée au GNV Aurora . ….     Installez -vous, Laissez -vous bercer par la douceur d’Aurora,  le navire qui glisse et caresse les vagues,  transportant la joie, le bonheur, et l’impatience des retrouvailles  </a:t>
            </a:r>
          </a:p>
          <a:p>
            <a:pPr marL="0" indent="0" algn="r" rtl="1">
              <a:lnSpc>
                <a:spcPct val="150000"/>
              </a:lnSpc>
              <a:spcBef>
                <a:spcPts val="0"/>
              </a:spcBef>
              <a:buNone/>
            </a:pPr>
            <a:r>
              <a:rPr lang="fr-FR" sz="2400" dirty="0">
                <a:latin typeface="Arial" panose="020B0604020202020204" pitchFamily="34" charset="0"/>
              </a:rPr>
              <a:t>  </a:t>
            </a:r>
            <a:r>
              <a:rPr lang="ar-MA" sz="2400" dirty="0">
                <a:latin typeface="Arial" panose="020B0604020202020204" pitchFamily="34" charset="0"/>
              </a:rPr>
              <a:t>أقترح عليكم الآن مشاهدة فيلمين قصيرين :الأول عن  مجموعة  </a:t>
            </a:r>
            <a:r>
              <a:rPr lang="fr-FR" sz="2400" dirty="0">
                <a:latin typeface="Arial" panose="020B0604020202020204" pitchFamily="34" charset="0"/>
              </a:rPr>
              <a:t>MSC ،</a:t>
            </a:r>
            <a:r>
              <a:rPr lang="ar-MA" sz="2400" dirty="0">
                <a:latin typeface="Arial" panose="020B0604020202020204" pitchFamily="34" charset="0"/>
              </a:rPr>
              <a:t>الشركة الأم الدولية لـ  </a:t>
            </a:r>
            <a:r>
              <a:rPr lang="fr-FR" sz="2400" dirty="0">
                <a:latin typeface="Arial" panose="020B0604020202020204" pitchFamily="34" charset="0"/>
              </a:rPr>
              <a:t>GNV، </a:t>
            </a:r>
            <a:r>
              <a:rPr lang="ar-MA" sz="2400" dirty="0">
                <a:latin typeface="Arial" panose="020B0604020202020204" pitchFamily="34" charset="0"/>
              </a:rPr>
              <a:t>والثاني مخصص لـ  ……</a:t>
            </a:r>
            <a:r>
              <a:rPr lang="fr-FR" sz="2400" dirty="0">
                <a:latin typeface="Arial" panose="020B0604020202020204" pitchFamily="34" charset="0"/>
              </a:rPr>
              <a:t>GNV AURORA	 </a:t>
            </a:r>
          </a:p>
          <a:p>
            <a:pPr marL="0" indent="0" algn="r" rtl="1">
              <a:lnSpc>
                <a:spcPct val="150000"/>
              </a:lnSpc>
              <a:spcBef>
                <a:spcPts val="0"/>
              </a:spcBef>
              <a:buNone/>
            </a:pPr>
            <a:r>
              <a:rPr lang="ar-MA" sz="2400" dirty="0">
                <a:latin typeface="Arial" panose="020B0604020202020204" pitchFamily="34" charset="0"/>
              </a:rPr>
              <a:t>دعوا أنفسكم تُحمل على نعومة</a:t>
            </a:r>
            <a:r>
              <a:rPr lang="fr-FR" sz="2400" dirty="0">
                <a:latin typeface="Arial" panose="020B0604020202020204" pitchFamily="34" charset="0"/>
              </a:rPr>
              <a:t>AURORA، </a:t>
            </a:r>
            <a:r>
              <a:rPr lang="ar-MA" sz="2400" dirty="0">
                <a:latin typeface="Arial" panose="020B0604020202020204" pitchFamily="34" charset="0"/>
              </a:rPr>
              <a:t>السفينة التي تنساب وتداعب الأمواج، حاملة معها الفرح والسعادة،  وشوق  </a:t>
            </a:r>
            <a:r>
              <a:rPr lang="ar-MA" sz="2400" dirty="0" err="1">
                <a:latin typeface="Arial" panose="020B0604020202020204" pitchFamily="34" charset="0"/>
              </a:rPr>
              <a:t>اللقاءالمنتظر</a:t>
            </a:r>
            <a:r>
              <a:rPr lang="ar-MA" sz="2400" dirty="0">
                <a:latin typeface="Arial" panose="020B0604020202020204" pitchFamily="34" charset="0"/>
              </a:rPr>
              <a:t> . </a:t>
            </a:r>
          </a:p>
          <a:p>
            <a:pPr marL="0" indent="0">
              <a:lnSpc>
                <a:spcPct val="150000"/>
              </a:lnSpc>
              <a:spcBef>
                <a:spcPts val="0"/>
              </a:spcBef>
              <a:buNone/>
            </a:pPr>
            <a:r>
              <a:rPr lang="fr-FR" sz="2400" dirty="0">
                <a:latin typeface="Arial" panose="020B0604020202020204" pitchFamily="34" charset="0"/>
              </a:rPr>
              <a:t>et bonne projection.  </a:t>
            </a:r>
          </a:p>
          <a:p>
            <a:pPr marL="0" indent="0">
              <a:buNone/>
            </a:pPr>
            <a:r>
              <a:rPr lang="fr-FR" sz="24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A4999-9A0B-55F2-A166-A2F540A987A2}"/>
              </a:ext>
            </a:extLst>
          </p:cNvPr>
          <p:cNvSpPr>
            <a:spLocks noGrp="1"/>
          </p:cNvSpPr>
          <p:nvPr>
            <p:ph type="title"/>
          </p:nvPr>
        </p:nvSpPr>
        <p:spPr>
          <a:xfrm>
            <a:off x="0" y="146464"/>
            <a:ext cx="7886700" cy="1325563"/>
          </a:xfrm>
        </p:spPr>
        <p:txBody>
          <a:bodyPr/>
          <a:lstStyle/>
          <a:p>
            <a:r>
              <a:rPr lang="fr-FR" dirty="0">
                <a:latin typeface="Arial" panose="020B0604020202020204" pitchFamily="34" charset="0"/>
                <a:cs typeface="Arial" panose="020B0604020202020204" pitchFamily="34" charset="0"/>
              </a:rPr>
              <a:t>Conversation vivante  </a:t>
            </a:r>
            <a:br>
              <a:rPr lang="fr-FR" dirty="0">
                <a:latin typeface="Arial" panose="020B0604020202020204" pitchFamily="34" charset="0"/>
                <a:cs typeface="Arial" panose="020B0604020202020204" pitchFamily="34" charset="0"/>
              </a:rPr>
            </a:br>
            <a:endParaRPr lang="fr-FR" dirty="0"/>
          </a:p>
        </p:txBody>
      </p:sp>
      <p:sp>
        <p:nvSpPr>
          <p:cNvPr id="5" name="TextBox 4">
            <a:extLst>
              <a:ext uri="{FF2B5EF4-FFF2-40B4-BE49-F238E27FC236}">
                <a16:creationId xmlns:a16="http://schemas.microsoft.com/office/drawing/2014/main" id="{0344C476-31D1-97AC-C35C-5BD42DC9D80B}"/>
              </a:ext>
            </a:extLst>
          </p:cNvPr>
          <p:cNvSpPr txBox="1"/>
          <p:nvPr/>
        </p:nvSpPr>
        <p:spPr>
          <a:xfrm>
            <a:off x="844826" y="1472027"/>
            <a:ext cx="7702826" cy="2239844"/>
          </a:xfrm>
          <a:prstGeom prst="rect">
            <a:avLst/>
          </a:prstGeom>
          <a:noFill/>
        </p:spPr>
        <p:txBody>
          <a:bodyPr wrap="square">
            <a:spAutoFit/>
          </a:bodyPr>
          <a:lstStyle/>
          <a:p>
            <a:pPr marL="0" indent="0">
              <a:lnSpc>
                <a:spcPct val="150000"/>
              </a:lnSpc>
              <a:spcBef>
                <a:spcPts val="0"/>
              </a:spcBef>
              <a:buNone/>
            </a:pPr>
            <a:r>
              <a:rPr lang="fr-FR" sz="2400" dirty="0">
                <a:latin typeface="Arial" panose="020B0604020202020204" pitchFamily="34" charset="0"/>
                <a:cs typeface="Arial" panose="020B0604020202020204" pitchFamily="34" charset="0"/>
              </a:rPr>
              <a:t>Il est maintenant temps de rencontrer ceux qui ont rendu cette aventure possible.  Trois voix, trois regards, trois histoires qui se croisent et se complètent.  </a:t>
            </a:r>
          </a:p>
          <a:p>
            <a:pPr marL="0" indent="0">
              <a:lnSpc>
                <a:spcPct val="150000"/>
              </a:lnSpc>
              <a:spcBef>
                <a:spcPts val="0"/>
              </a:spcBef>
              <a:buNone/>
            </a:pPr>
            <a:r>
              <a:rPr lang="fr-FR" sz="2400" dirty="0">
                <a:latin typeface="Arial" panose="020B0604020202020204" pitchFamily="34" charset="0"/>
                <a:cs typeface="Arial" panose="020B0604020202020204" pitchFamily="34" charset="0"/>
              </a:rPr>
              <a:t>À mes côtés :  </a:t>
            </a:r>
          </a:p>
        </p:txBody>
      </p:sp>
    </p:spTree>
    <p:extLst>
      <p:ext uri="{BB962C8B-B14F-4D97-AF65-F5344CB8AC3E}">
        <p14:creationId xmlns:p14="http://schemas.microsoft.com/office/powerpoint/2010/main" val="1530959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526</TotalTime>
  <Words>1796</Words>
  <Application>Microsoft Office PowerPoint</Application>
  <PresentationFormat>On-screen Show (4:3)</PresentationFormat>
  <Paragraphs>160</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Aptos</vt:lpstr>
      <vt:lpstr>Aptos Display</vt:lpstr>
      <vt:lpstr>Arial</vt:lpstr>
      <vt:lpstr>Calibri</vt:lpstr>
      <vt:lpstr>Times New Roman</vt:lpstr>
      <vt:lpstr>Office Theme</vt:lpstr>
      <vt:lpstr>Conférence de Presse GNV Aurora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Conversation vivante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FAWZIA TALOUT Meknassi</dc:creator>
  <cp:keywords/>
  <dc:description>generated using python-pptx</dc:description>
  <cp:lastModifiedBy>FAWZIA TALOUT Meknassi</cp:lastModifiedBy>
  <cp:revision>6</cp:revision>
  <dcterms:created xsi:type="dcterms:W3CDTF">2013-01-27T09:14:16Z</dcterms:created>
  <dcterms:modified xsi:type="dcterms:W3CDTF">2026-06-01T15:46:26Z</dcterms:modified>
  <cp:category/>
</cp:coreProperties>
</file>